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8" r:id="rId1"/>
  </p:sldMasterIdLst>
  <p:notesMasterIdLst>
    <p:notesMasterId r:id="rId14"/>
  </p:notesMasterIdLst>
  <p:handoutMasterIdLst>
    <p:handoutMasterId r:id="rId15"/>
  </p:handoutMasterIdLst>
  <p:sldIdLst>
    <p:sldId id="443" r:id="rId2"/>
    <p:sldId id="565" r:id="rId3"/>
    <p:sldId id="536" r:id="rId4"/>
    <p:sldId id="567" r:id="rId5"/>
    <p:sldId id="566" r:id="rId6"/>
    <p:sldId id="503" r:id="rId7"/>
    <p:sldId id="537" r:id="rId8"/>
    <p:sldId id="545" r:id="rId9"/>
    <p:sldId id="561" r:id="rId10"/>
    <p:sldId id="524" r:id="rId11"/>
    <p:sldId id="488" r:id="rId12"/>
    <p:sldId id="412" r:id="rId13"/>
  </p:sldIdLst>
  <p:sldSz cx="9144000" cy="6858000" type="screen4x3"/>
  <p:notesSz cx="9283700" cy="6985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11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83982" autoAdjust="0"/>
  </p:normalViewPr>
  <p:slideViewPr>
    <p:cSldViewPr>
      <p:cViewPr>
        <p:scale>
          <a:sx n="60" d="100"/>
          <a:sy n="60" d="100"/>
        </p:scale>
        <p:origin x="-1248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B45E5A-E328-4E31-9037-D943C05CF130}" type="doc">
      <dgm:prSet loTypeId="urn:microsoft.com/office/officeart/2005/8/layout/gear1" loCatId="cycle" qsTypeId="urn:microsoft.com/office/officeart/2005/8/quickstyle/simple1" qsCatId="simple" csTypeId="urn:microsoft.com/office/officeart/2005/8/colors/colorful5" csCatId="colorful" phldr="1"/>
      <dgm:spPr/>
    </dgm:pt>
    <dgm:pt modelId="{7FADDAEA-9026-440E-8EE8-FF46869B4492}">
      <dgm:prSet phldrT="[Text]" custT="1"/>
      <dgm:spPr/>
      <dgm:t>
        <a:bodyPr/>
        <a:lstStyle/>
        <a:p>
          <a:r>
            <a:rPr lang="mn-MN" sz="2000" dirty="0" smtClean="0"/>
            <a:t>2.Хүнсний бүтээгдэхүүний аюулгүй байдал</a:t>
          </a:r>
          <a:endParaRPr lang="en-US" sz="2000" dirty="0"/>
        </a:p>
      </dgm:t>
    </dgm:pt>
    <dgm:pt modelId="{768933CD-7F22-46A8-97CB-D2A8C48C2EF5}" type="parTrans" cxnId="{2466D659-E89F-4566-9647-75599887448B}">
      <dgm:prSet/>
      <dgm:spPr/>
      <dgm:t>
        <a:bodyPr/>
        <a:lstStyle/>
        <a:p>
          <a:endParaRPr lang="en-US" sz="3200"/>
        </a:p>
      </dgm:t>
    </dgm:pt>
    <dgm:pt modelId="{C2BB3A68-827C-4B33-B611-715632741D13}" type="sibTrans" cxnId="{2466D659-E89F-4566-9647-75599887448B}">
      <dgm:prSet/>
      <dgm:spPr/>
      <dgm:t>
        <a:bodyPr/>
        <a:lstStyle/>
        <a:p>
          <a:endParaRPr lang="en-US" sz="3200"/>
        </a:p>
      </dgm:t>
    </dgm:pt>
    <dgm:pt modelId="{959E0105-49CA-4058-B9AC-5E8FC1E4DD87}">
      <dgm:prSet phldrT="[Text]" custT="1"/>
      <dgm:spPr/>
      <dgm:t>
        <a:bodyPr/>
        <a:lstStyle/>
        <a:p>
          <a:r>
            <a:rPr lang="mn-MN" sz="2000" b="1" dirty="0" smtClean="0"/>
            <a:t>3. Хүнсний  шим тэжээлийн баталгаат байдал</a:t>
          </a:r>
          <a:endParaRPr lang="en-US" sz="2000" b="1" dirty="0"/>
        </a:p>
      </dgm:t>
    </dgm:pt>
    <dgm:pt modelId="{9D730936-1A4E-45A8-BE59-FD8085208852}" type="parTrans" cxnId="{442D8A4E-B20F-4D2B-B3AA-F70F17775F73}">
      <dgm:prSet/>
      <dgm:spPr/>
      <dgm:t>
        <a:bodyPr/>
        <a:lstStyle/>
        <a:p>
          <a:endParaRPr lang="en-US" sz="3200"/>
        </a:p>
      </dgm:t>
    </dgm:pt>
    <dgm:pt modelId="{88258933-1CAC-404D-96EF-73A6D834AFA6}" type="sibTrans" cxnId="{442D8A4E-B20F-4D2B-B3AA-F70F17775F73}">
      <dgm:prSet/>
      <dgm:spPr/>
      <dgm:t>
        <a:bodyPr/>
        <a:lstStyle/>
        <a:p>
          <a:endParaRPr lang="en-US" sz="3200"/>
        </a:p>
      </dgm:t>
    </dgm:pt>
    <dgm:pt modelId="{D10058D6-A164-4CE1-B5A4-EB61F71B7401}">
      <dgm:prSet phldrT="[Text]" custT="1"/>
      <dgm:spPr/>
      <dgm:t>
        <a:bodyPr/>
        <a:lstStyle/>
        <a:p>
          <a:r>
            <a:rPr lang="en-US" sz="2000" b="1" dirty="0" smtClean="0"/>
            <a:t>1</a:t>
          </a:r>
          <a:r>
            <a:rPr lang="mn-MN" sz="2000" b="1" dirty="0" smtClean="0"/>
            <a:t>. Хүнсний хангамж</a:t>
          </a:r>
          <a:endParaRPr lang="en-US" sz="2000" b="1" dirty="0"/>
        </a:p>
      </dgm:t>
    </dgm:pt>
    <dgm:pt modelId="{1878C3D4-F555-4039-B803-0C9B19EEAFE3}" type="parTrans" cxnId="{C182E775-3CDA-47AC-8D5A-2C05D654A33F}">
      <dgm:prSet/>
      <dgm:spPr/>
      <dgm:t>
        <a:bodyPr/>
        <a:lstStyle/>
        <a:p>
          <a:endParaRPr lang="en-US" sz="3200"/>
        </a:p>
      </dgm:t>
    </dgm:pt>
    <dgm:pt modelId="{24AA023E-A226-494C-ACB3-2286F95F4722}" type="sibTrans" cxnId="{C182E775-3CDA-47AC-8D5A-2C05D654A33F}">
      <dgm:prSet/>
      <dgm:spPr/>
      <dgm:t>
        <a:bodyPr/>
        <a:lstStyle/>
        <a:p>
          <a:endParaRPr lang="en-US" sz="3200"/>
        </a:p>
      </dgm:t>
    </dgm:pt>
    <dgm:pt modelId="{A736A3AF-C4E1-4369-8A81-E89F8248FF01}" type="pres">
      <dgm:prSet presAssocID="{E5B45E5A-E328-4E31-9037-D943C05CF13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A889F58-7CFF-4C7C-9A67-E4FCFC843BB9}" type="pres">
      <dgm:prSet presAssocID="{7FADDAEA-9026-440E-8EE8-FF46869B4492}" presName="gear1" presStyleLbl="node1" presStyleIdx="0" presStyleCnt="3" custScaleX="118182" custScaleY="9858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87746B-C0E6-483C-AA4A-4593514A9EC8}" type="pres">
      <dgm:prSet presAssocID="{7FADDAEA-9026-440E-8EE8-FF46869B4492}" presName="gear1srcNode" presStyleLbl="node1" presStyleIdx="0" presStyleCnt="3"/>
      <dgm:spPr/>
      <dgm:t>
        <a:bodyPr/>
        <a:lstStyle/>
        <a:p>
          <a:endParaRPr lang="en-US"/>
        </a:p>
      </dgm:t>
    </dgm:pt>
    <dgm:pt modelId="{F1ED3240-5283-4C8A-9F4B-C77AE0000609}" type="pres">
      <dgm:prSet presAssocID="{7FADDAEA-9026-440E-8EE8-FF46869B4492}" presName="gear1dstNode" presStyleLbl="node1" presStyleIdx="0" presStyleCnt="3"/>
      <dgm:spPr/>
      <dgm:t>
        <a:bodyPr/>
        <a:lstStyle/>
        <a:p>
          <a:endParaRPr lang="en-US"/>
        </a:p>
      </dgm:t>
    </dgm:pt>
    <dgm:pt modelId="{ABFA1042-37A6-4F5C-A729-317952D58799}" type="pres">
      <dgm:prSet presAssocID="{959E0105-49CA-4058-B9AC-5E8FC1E4DD87}" presName="gear2" presStyleLbl="node1" presStyleIdx="1" presStyleCnt="3" custScaleX="177499" custScaleY="147501" custLinFactNeighborX="-23438" custLinFactNeighborY="2246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C2C2C1-4B23-4647-BFA6-69AB52927221}" type="pres">
      <dgm:prSet presAssocID="{959E0105-49CA-4058-B9AC-5E8FC1E4DD87}" presName="gear2srcNode" presStyleLbl="node1" presStyleIdx="1" presStyleCnt="3"/>
      <dgm:spPr/>
      <dgm:t>
        <a:bodyPr/>
        <a:lstStyle/>
        <a:p>
          <a:endParaRPr lang="en-US"/>
        </a:p>
      </dgm:t>
    </dgm:pt>
    <dgm:pt modelId="{00A47CAD-9F2C-4ADB-8805-95E800FFC141}" type="pres">
      <dgm:prSet presAssocID="{959E0105-49CA-4058-B9AC-5E8FC1E4DD87}" presName="gear2dstNode" presStyleLbl="node1" presStyleIdx="1" presStyleCnt="3"/>
      <dgm:spPr/>
      <dgm:t>
        <a:bodyPr/>
        <a:lstStyle/>
        <a:p>
          <a:endParaRPr lang="en-US"/>
        </a:p>
      </dgm:t>
    </dgm:pt>
    <dgm:pt modelId="{C6CF9716-01D2-4D5E-9B09-77353917B139}" type="pres">
      <dgm:prSet presAssocID="{D10058D6-A164-4CE1-B5A4-EB61F71B7401}" presName="gear3" presStyleLbl="node1" presStyleIdx="2" presStyleCnt="3" custScaleX="167571" custScaleY="148224"/>
      <dgm:spPr/>
      <dgm:t>
        <a:bodyPr/>
        <a:lstStyle/>
        <a:p>
          <a:endParaRPr lang="en-US"/>
        </a:p>
      </dgm:t>
    </dgm:pt>
    <dgm:pt modelId="{56122B67-C10E-4AFE-895B-E85F58040339}" type="pres">
      <dgm:prSet presAssocID="{D10058D6-A164-4CE1-B5A4-EB61F71B7401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062A35-FF2E-4E87-A1E5-7B229364DD40}" type="pres">
      <dgm:prSet presAssocID="{D10058D6-A164-4CE1-B5A4-EB61F71B7401}" presName="gear3srcNode" presStyleLbl="node1" presStyleIdx="2" presStyleCnt="3"/>
      <dgm:spPr/>
      <dgm:t>
        <a:bodyPr/>
        <a:lstStyle/>
        <a:p>
          <a:endParaRPr lang="en-US"/>
        </a:p>
      </dgm:t>
    </dgm:pt>
    <dgm:pt modelId="{5C889958-A6C9-43B9-AC67-A68BF43C9DCB}" type="pres">
      <dgm:prSet presAssocID="{D10058D6-A164-4CE1-B5A4-EB61F71B7401}" presName="gear3dstNode" presStyleLbl="node1" presStyleIdx="2" presStyleCnt="3"/>
      <dgm:spPr/>
      <dgm:t>
        <a:bodyPr/>
        <a:lstStyle/>
        <a:p>
          <a:endParaRPr lang="en-US"/>
        </a:p>
      </dgm:t>
    </dgm:pt>
    <dgm:pt modelId="{179F6D62-3B23-42FF-9C3F-8CE2F8A3A9A2}" type="pres">
      <dgm:prSet presAssocID="{C2BB3A68-827C-4B33-B611-715632741D13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987BD3F4-90D5-4BE7-B4DB-9A14C46C3450}" type="pres">
      <dgm:prSet presAssocID="{88258933-1CAC-404D-96EF-73A6D834AFA6}" presName="connector2" presStyleLbl="sibTrans2D1" presStyleIdx="1" presStyleCnt="3" custLinFactNeighborX="-45584" custLinFactNeighborY="18909"/>
      <dgm:spPr/>
      <dgm:t>
        <a:bodyPr/>
        <a:lstStyle/>
        <a:p>
          <a:endParaRPr lang="en-US"/>
        </a:p>
      </dgm:t>
    </dgm:pt>
    <dgm:pt modelId="{3F3E8881-50C9-47EA-88B8-4BBABC9CF0B4}" type="pres">
      <dgm:prSet presAssocID="{24AA023E-A226-494C-ACB3-2286F95F4722}" presName="connector3" presStyleLbl="sibTrans2D1" presStyleIdx="2" presStyleCnt="3" custAng="1232276" custLinFactNeighborX="-11493"/>
      <dgm:spPr/>
      <dgm:t>
        <a:bodyPr/>
        <a:lstStyle/>
        <a:p>
          <a:endParaRPr lang="en-US"/>
        </a:p>
      </dgm:t>
    </dgm:pt>
  </dgm:ptLst>
  <dgm:cxnLst>
    <dgm:cxn modelId="{EFFCE677-35F1-43B7-9855-9B1779AD779D}" type="presOf" srcId="{D10058D6-A164-4CE1-B5A4-EB61F71B7401}" destId="{5C889958-A6C9-43B9-AC67-A68BF43C9DCB}" srcOrd="3" destOrd="0" presId="urn:microsoft.com/office/officeart/2005/8/layout/gear1"/>
    <dgm:cxn modelId="{C182E775-3CDA-47AC-8D5A-2C05D654A33F}" srcId="{E5B45E5A-E328-4E31-9037-D943C05CF130}" destId="{D10058D6-A164-4CE1-B5A4-EB61F71B7401}" srcOrd="2" destOrd="0" parTransId="{1878C3D4-F555-4039-B803-0C9B19EEAFE3}" sibTransId="{24AA023E-A226-494C-ACB3-2286F95F4722}"/>
    <dgm:cxn modelId="{CA3E9B36-802B-4F56-8774-DF003DB60AEC}" type="presOf" srcId="{D10058D6-A164-4CE1-B5A4-EB61F71B7401}" destId="{96062A35-FF2E-4E87-A1E5-7B229364DD40}" srcOrd="2" destOrd="0" presId="urn:microsoft.com/office/officeart/2005/8/layout/gear1"/>
    <dgm:cxn modelId="{746D6CF7-95DA-4C85-A9F3-878307EC7013}" type="presOf" srcId="{E5B45E5A-E328-4E31-9037-D943C05CF130}" destId="{A736A3AF-C4E1-4369-8A81-E89F8248FF01}" srcOrd="0" destOrd="0" presId="urn:microsoft.com/office/officeart/2005/8/layout/gear1"/>
    <dgm:cxn modelId="{85E002EA-2423-4FD5-A222-A30FCC2FFF76}" type="presOf" srcId="{7FADDAEA-9026-440E-8EE8-FF46869B4492}" destId="{F1ED3240-5283-4C8A-9F4B-C77AE0000609}" srcOrd="2" destOrd="0" presId="urn:microsoft.com/office/officeart/2005/8/layout/gear1"/>
    <dgm:cxn modelId="{B9B3A526-5978-491A-B078-9CAF11F6960E}" type="presOf" srcId="{24AA023E-A226-494C-ACB3-2286F95F4722}" destId="{3F3E8881-50C9-47EA-88B8-4BBABC9CF0B4}" srcOrd="0" destOrd="0" presId="urn:microsoft.com/office/officeart/2005/8/layout/gear1"/>
    <dgm:cxn modelId="{2E7A2C1F-0340-4A87-A7DE-28601C62845C}" type="presOf" srcId="{7FADDAEA-9026-440E-8EE8-FF46869B4492}" destId="{1087746B-C0E6-483C-AA4A-4593514A9EC8}" srcOrd="1" destOrd="0" presId="urn:microsoft.com/office/officeart/2005/8/layout/gear1"/>
    <dgm:cxn modelId="{8D90B044-19A9-45C5-BB83-E09467A5E13B}" type="presOf" srcId="{C2BB3A68-827C-4B33-B611-715632741D13}" destId="{179F6D62-3B23-42FF-9C3F-8CE2F8A3A9A2}" srcOrd="0" destOrd="0" presId="urn:microsoft.com/office/officeart/2005/8/layout/gear1"/>
    <dgm:cxn modelId="{9F28EFC4-2756-4941-8C8A-FDE3AC6EB7F7}" type="presOf" srcId="{88258933-1CAC-404D-96EF-73A6D834AFA6}" destId="{987BD3F4-90D5-4BE7-B4DB-9A14C46C3450}" srcOrd="0" destOrd="0" presId="urn:microsoft.com/office/officeart/2005/8/layout/gear1"/>
    <dgm:cxn modelId="{A38CF7E8-6DB1-411D-B129-5964B23D0EF4}" type="presOf" srcId="{959E0105-49CA-4058-B9AC-5E8FC1E4DD87}" destId="{ABFA1042-37A6-4F5C-A729-317952D58799}" srcOrd="0" destOrd="0" presId="urn:microsoft.com/office/officeart/2005/8/layout/gear1"/>
    <dgm:cxn modelId="{24C9E6ED-1582-447C-9D45-7DE6445B3A90}" type="presOf" srcId="{D10058D6-A164-4CE1-B5A4-EB61F71B7401}" destId="{C6CF9716-01D2-4D5E-9B09-77353917B139}" srcOrd="0" destOrd="0" presId="urn:microsoft.com/office/officeart/2005/8/layout/gear1"/>
    <dgm:cxn modelId="{5CF24F86-1D6E-4BFC-ABAF-5994206A6E55}" type="presOf" srcId="{959E0105-49CA-4058-B9AC-5E8FC1E4DD87}" destId="{60C2C2C1-4B23-4647-BFA6-69AB52927221}" srcOrd="1" destOrd="0" presId="urn:microsoft.com/office/officeart/2005/8/layout/gear1"/>
    <dgm:cxn modelId="{CEF1F305-2DF9-4854-B542-62296367EFB9}" type="presOf" srcId="{7FADDAEA-9026-440E-8EE8-FF46869B4492}" destId="{0A889F58-7CFF-4C7C-9A67-E4FCFC843BB9}" srcOrd="0" destOrd="0" presId="urn:microsoft.com/office/officeart/2005/8/layout/gear1"/>
    <dgm:cxn modelId="{2466D659-E89F-4566-9647-75599887448B}" srcId="{E5B45E5A-E328-4E31-9037-D943C05CF130}" destId="{7FADDAEA-9026-440E-8EE8-FF46869B4492}" srcOrd="0" destOrd="0" parTransId="{768933CD-7F22-46A8-97CB-D2A8C48C2EF5}" sibTransId="{C2BB3A68-827C-4B33-B611-715632741D13}"/>
    <dgm:cxn modelId="{442D8A4E-B20F-4D2B-B3AA-F70F17775F73}" srcId="{E5B45E5A-E328-4E31-9037-D943C05CF130}" destId="{959E0105-49CA-4058-B9AC-5E8FC1E4DD87}" srcOrd="1" destOrd="0" parTransId="{9D730936-1A4E-45A8-BE59-FD8085208852}" sibTransId="{88258933-1CAC-404D-96EF-73A6D834AFA6}"/>
    <dgm:cxn modelId="{667F565C-D62E-4C99-897C-C70322BDDDDE}" type="presOf" srcId="{D10058D6-A164-4CE1-B5A4-EB61F71B7401}" destId="{56122B67-C10E-4AFE-895B-E85F58040339}" srcOrd="1" destOrd="0" presId="urn:microsoft.com/office/officeart/2005/8/layout/gear1"/>
    <dgm:cxn modelId="{BE7437B0-2CA5-4C1D-9C82-3775D29E2162}" type="presOf" srcId="{959E0105-49CA-4058-B9AC-5E8FC1E4DD87}" destId="{00A47CAD-9F2C-4ADB-8805-95E800FFC141}" srcOrd="2" destOrd="0" presId="urn:microsoft.com/office/officeart/2005/8/layout/gear1"/>
    <dgm:cxn modelId="{08B08551-2DCD-492A-A517-51908ADBE188}" type="presParOf" srcId="{A736A3AF-C4E1-4369-8A81-E89F8248FF01}" destId="{0A889F58-7CFF-4C7C-9A67-E4FCFC843BB9}" srcOrd="0" destOrd="0" presId="urn:microsoft.com/office/officeart/2005/8/layout/gear1"/>
    <dgm:cxn modelId="{782F0719-1EA0-45B0-8A44-40951731C275}" type="presParOf" srcId="{A736A3AF-C4E1-4369-8A81-E89F8248FF01}" destId="{1087746B-C0E6-483C-AA4A-4593514A9EC8}" srcOrd="1" destOrd="0" presId="urn:microsoft.com/office/officeart/2005/8/layout/gear1"/>
    <dgm:cxn modelId="{6D6A4675-48C1-43CB-BA22-7AFCD15A6029}" type="presParOf" srcId="{A736A3AF-C4E1-4369-8A81-E89F8248FF01}" destId="{F1ED3240-5283-4C8A-9F4B-C77AE0000609}" srcOrd="2" destOrd="0" presId="urn:microsoft.com/office/officeart/2005/8/layout/gear1"/>
    <dgm:cxn modelId="{CA69CC80-8F4D-4CB8-AD22-E244B4A0583B}" type="presParOf" srcId="{A736A3AF-C4E1-4369-8A81-E89F8248FF01}" destId="{ABFA1042-37A6-4F5C-A729-317952D58799}" srcOrd="3" destOrd="0" presId="urn:microsoft.com/office/officeart/2005/8/layout/gear1"/>
    <dgm:cxn modelId="{86122463-242D-4EA1-942C-345768EEA23F}" type="presParOf" srcId="{A736A3AF-C4E1-4369-8A81-E89F8248FF01}" destId="{60C2C2C1-4B23-4647-BFA6-69AB52927221}" srcOrd="4" destOrd="0" presId="urn:microsoft.com/office/officeart/2005/8/layout/gear1"/>
    <dgm:cxn modelId="{35F306EE-AACE-4FAD-8CC9-67092215FE4A}" type="presParOf" srcId="{A736A3AF-C4E1-4369-8A81-E89F8248FF01}" destId="{00A47CAD-9F2C-4ADB-8805-95E800FFC141}" srcOrd="5" destOrd="0" presId="urn:microsoft.com/office/officeart/2005/8/layout/gear1"/>
    <dgm:cxn modelId="{94A107C4-4A31-4E0C-86B8-0A350AF99A57}" type="presParOf" srcId="{A736A3AF-C4E1-4369-8A81-E89F8248FF01}" destId="{C6CF9716-01D2-4D5E-9B09-77353917B139}" srcOrd="6" destOrd="0" presId="urn:microsoft.com/office/officeart/2005/8/layout/gear1"/>
    <dgm:cxn modelId="{DB777A10-0B6D-42CC-9F6F-79518E5B41C1}" type="presParOf" srcId="{A736A3AF-C4E1-4369-8A81-E89F8248FF01}" destId="{56122B67-C10E-4AFE-895B-E85F58040339}" srcOrd="7" destOrd="0" presId="urn:microsoft.com/office/officeart/2005/8/layout/gear1"/>
    <dgm:cxn modelId="{0C78EBD9-4D16-442A-9873-D36DC3BDDEFC}" type="presParOf" srcId="{A736A3AF-C4E1-4369-8A81-E89F8248FF01}" destId="{96062A35-FF2E-4E87-A1E5-7B229364DD40}" srcOrd="8" destOrd="0" presId="urn:microsoft.com/office/officeart/2005/8/layout/gear1"/>
    <dgm:cxn modelId="{1B2DD486-6B69-48FA-9A3C-9D92EC164559}" type="presParOf" srcId="{A736A3AF-C4E1-4369-8A81-E89F8248FF01}" destId="{5C889958-A6C9-43B9-AC67-A68BF43C9DCB}" srcOrd="9" destOrd="0" presId="urn:microsoft.com/office/officeart/2005/8/layout/gear1"/>
    <dgm:cxn modelId="{62350879-A2D9-4C97-8389-483DC81ABE77}" type="presParOf" srcId="{A736A3AF-C4E1-4369-8A81-E89F8248FF01}" destId="{179F6D62-3B23-42FF-9C3F-8CE2F8A3A9A2}" srcOrd="10" destOrd="0" presId="urn:microsoft.com/office/officeart/2005/8/layout/gear1"/>
    <dgm:cxn modelId="{31CC82D1-541B-4EAA-9E1C-28B0FDBD90D1}" type="presParOf" srcId="{A736A3AF-C4E1-4369-8A81-E89F8248FF01}" destId="{987BD3F4-90D5-4BE7-B4DB-9A14C46C3450}" srcOrd="11" destOrd="0" presId="urn:microsoft.com/office/officeart/2005/8/layout/gear1"/>
    <dgm:cxn modelId="{96442534-0892-4538-BDC9-D92A7AB97394}" type="presParOf" srcId="{A736A3AF-C4E1-4369-8A81-E89F8248FF01}" destId="{3F3E8881-50C9-47EA-88B8-4BBABC9CF0B4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889F58-7CFF-4C7C-9A67-E4FCFC843BB9}">
      <dsp:nvSpPr>
        <dsp:cNvPr id="0" name=""/>
        <dsp:cNvSpPr/>
      </dsp:nvSpPr>
      <dsp:spPr>
        <a:xfrm>
          <a:off x="2590792" y="2087750"/>
          <a:ext cx="2641604" cy="2203504"/>
        </a:xfrm>
        <a:prstGeom prst="gear9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000" kern="1200" dirty="0" smtClean="0"/>
            <a:t>2.Хүнсний бүтээгдэхүүний аюулгүй байдал</a:t>
          </a:r>
          <a:endParaRPr lang="en-US" sz="2000" kern="1200" dirty="0"/>
        </a:p>
      </dsp:txBody>
      <dsp:txXfrm>
        <a:off x="3089129" y="2603910"/>
        <a:ext cx="1644930" cy="1132647"/>
      </dsp:txXfrm>
    </dsp:sp>
    <dsp:sp modelId="{ABFA1042-37A6-4F5C-A729-317952D58799}">
      <dsp:nvSpPr>
        <dsp:cNvPr id="0" name=""/>
        <dsp:cNvSpPr/>
      </dsp:nvSpPr>
      <dsp:spPr>
        <a:xfrm>
          <a:off x="482594" y="1522652"/>
          <a:ext cx="2885423" cy="2397776"/>
        </a:xfrm>
        <a:prstGeom prst="gear6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000" b="1" kern="1200" dirty="0" smtClean="0"/>
            <a:t>3. Хүнсний  шим тэжээлийн баталгаат байдал</a:t>
          </a:r>
          <a:endParaRPr lang="en-US" sz="2000" b="1" kern="1200" dirty="0"/>
        </a:p>
      </dsp:txBody>
      <dsp:txXfrm>
        <a:off x="1157126" y="2129948"/>
        <a:ext cx="1536359" cy="1183184"/>
      </dsp:txXfrm>
    </dsp:sp>
    <dsp:sp modelId="{C6CF9716-01D2-4D5E-9B09-77353917B139}">
      <dsp:nvSpPr>
        <dsp:cNvPr id="0" name=""/>
        <dsp:cNvSpPr/>
      </dsp:nvSpPr>
      <dsp:spPr>
        <a:xfrm rot="20700000">
          <a:off x="1809500" y="94434"/>
          <a:ext cx="2781788" cy="2248056"/>
        </a:xfrm>
        <a:prstGeom prst="gear6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1</a:t>
          </a:r>
          <a:r>
            <a:rPr lang="mn-MN" sz="2000" b="1" kern="1200" dirty="0" smtClean="0"/>
            <a:t>. Хүнсний хангамж</a:t>
          </a:r>
          <a:endParaRPr lang="en-US" sz="2000" b="1" kern="1200" dirty="0"/>
        </a:p>
      </dsp:txBody>
      <dsp:txXfrm rot="-20700000">
        <a:off x="2451285" y="555842"/>
        <a:ext cx="1498218" cy="1325241"/>
      </dsp:txXfrm>
    </dsp:sp>
    <dsp:sp modelId="{179F6D62-3B23-42FF-9C3F-8CE2F8A3A9A2}">
      <dsp:nvSpPr>
        <dsp:cNvPr id="0" name=""/>
        <dsp:cNvSpPr/>
      </dsp:nvSpPr>
      <dsp:spPr>
        <a:xfrm>
          <a:off x="2620700" y="1735423"/>
          <a:ext cx="2861056" cy="2861056"/>
        </a:xfrm>
        <a:prstGeom prst="circularArrow">
          <a:avLst>
            <a:gd name="adj1" fmla="val 4687"/>
            <a:gd name="adj2" fmla="val 299029"/>
            <a:gd name="adj3" fmla="val 2513083"/>
            <a:gd name="adj4" fmla="val 15867933"/>
            <a:gd name="adj5" fmla="val 546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7BD3F4-90D5-4BE7-B4DB-9A14C46C3450}">
      <dsp:nvSpPr>
        <dsp:cNvPr id="0" name=""/>
        <dsp:cNvSpPr/>
      </dsp:nvSpPr>
      <dsp:spPr>
        <a:xfrm>
          <a:off x="258053" y="1577526"/>
          <a:ext cx="2078736" cy="207873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3E8881-50C9-47EA-88B8-4BBABC9CF0B4}">
      <dsp:nvSpPr>
        <dsp:cNvPr id="0" name=""/>
        <dsp:cNvSpPr/>
      </dsp:nvSpPr>
      <dsp:spPr>
        <a:xfrm rot="1232276">
          <a:off x="1778003" y="73770"/>
          <a:ext cx="2241296" cy="22412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022937" cy="34925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58616" y="1"/>
            <a:ext cx="4022937" cy="34925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fld id="{AD3CA75E-E217-483A-8D9D-7F18B9A3E878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34538"/>
            <a:ext cx="4022937" cy="34925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58616" y="6634538"/>
            <a:ext cx="4022937" cy="34925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D82BFA84-587E-4257-80D1-BC49B50BD2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386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022937" cy="34925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58616" y="1"/>
            <a:ext cx="4022937" cy="34925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fld id="{781EE50A-C8EC-4D38-8B2B-E32AD8CAD9AC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3875"/>
            <a:ext cx="3492500" cy="2619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8371" y="3317875"/>
            <a:ext cx="7426960" cy="3143250"/>
          </a:xfrm>
          <a:prstGeom prst="rect">
            <a:avLst/>
          </a:prstGeom>
        </p:spPr>
        <p:txBody>
          <a:bodyPr vert="horz" lIns="92382" tIns="46191" rIns="92382" bIns="4619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34538"/>
            <a:ext cx="4022937" cy="34925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58616" y="6634538"/>
            <a:ext cx="4022937" cy="34925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089DD48F-11E6-435B-BDA5-7946C41492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834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DD48F-11E6-435B-BDA5-7946C414928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505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DD48F-11E6-435B-BDA5-7946C414928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373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mn-MN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DD48F-11E6-435B-BDA5-7946C414928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DD48F-11E6-435B-BDA5-7946C414928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DD48F-11E6-435B-BDA5-7946C414928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DD48F-11E6-435B-BDA5-7946C414928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895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DD48F-11E6-435B-BDA5-7946C414928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DD48F-11E6-435B-BDA5-7946C414928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12.11.2013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Gesundheitsamt Aufgaben englisch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488BB-34C1-4809-A9ED-8DED4922A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460558"/>
            <a:ext cx="3581400" cy="91104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12.11.2013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Gesundheitsamt Aufgaben englisch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925A1-03CB-4F73-BB19-9618AB6030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12.11.2013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Gesundheitsamt Aufgaben englisch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63CB2-EB12-430D-B5E3-624817BBE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460558"/>
            <a:ext cx="3581400" cy="91104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12.11.2013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Gesundheitsamt Aufgaben englisch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9CE7E-F4F1-40CB-B4AB-83005410B2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12.11.2013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Gesundheitsamt Aufgaben englisch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20186-024A-4A64-83CA-21494C59C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460558"/>
            <a:ext cx="3581400" cy="91104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12.11.2013</a:t>
            </a:r>
            <a:endParaRPr lang="de-D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Gesundheitsamt Aufgaben englisch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F9FE4-CD93-4651-BE12-6F3A05457E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460558"/>
            <a:ext cx="3581400" cy="91104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12.11.2013</a:t>
            </a:r>
            <a:endParaRPr lang="de-D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Gesundheitsamt Aufgaben englisch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340D7-9A24-4122-8228-6FCF6F8317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460558"/>
            <a:ext cx="3581400" cy="91104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12.11.2013</a:t>
            </a:r>
            <a:endParaRPr lang="de-D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Gesundheitsamt Aufgaben englisch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1E634-D030-4711-B052-258440BE5E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12.11.2013</a:t>
            </a:r>
            <a:endParaRPr lang="de-D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Gesundheitsamt Aufgaben englisch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32227-7A97-462E-8452-E258BAE31A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12.11.2013</a:t>
            </a:r>
            <a:endParaRPr lang="de-D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Gesundheitsamt Aufgaben englisch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79F9E-8D93-4108-BA30-E59617803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12.11.2013</a:t>
            </a:r>
            <a:endParaRPr lang="de-D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Gesundheitsamt Aufgaben englisch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B3B28-60E3-422C-9513-91B88D51F6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12.11.2013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/>
              <a:t>Gesundheitsamt Aufgaben englisch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528559F-276D-4B62-96AC-556BCDB886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513990" y="344269"/>
            <a:ext cx="4630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b="1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Монгол Улсын Хүнсний аюулгүй байдлын Үндэсний чуулган</a:t>
            </a:r>
            <a:endParaRPr lang="en-US" i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197467" y="304801"/>
            <a:ext cx="4222133" cy="990599"/>
            <a:chOff x="197467" y="304801"/>
            <a:chExt cx="4760999" cy="1142999"/>
          </a:xfrm>
        </p:grpSpPr>
        <p:pic>
          <p:nvPicPr>
            <p:cNvPr id="2050" name="Picture 2" descr="C:\Users\ganzorig_d\Pictures\FAO_logo.svg.png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200" y="437031"/>
              <a:ext cx="914400" cy="928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C:\Users\ganzorig_d\Pictures\Untitled.jp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410301"/>
              <a:ext cx="906439" cy="9064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C:\Users\ganzorig_d\Pictures\MXX-logo new 2011-12-03.jpg"/>
            <p:cNvPicPr>
              <a:picLocks noChangeAspect="1" noChangeArrowheads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474995"/>
              <a:ext cx="843666" cy="840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601" name="Picture 1" descr="C:\Users\enkhmaa\Pictures\nsc logo.png"/>
            <p:cNvPicPr>
              <a:picLocks noChangeAspect="1" noChangeArrowheads="1"/>
            </p:cNvPicPr>
            <p:nvPr userDrawn="1"/>
          </p:nvPicPr>
          <p:blipFill>
            <a:blip r:embed="rId16"/>
            <a:srcRect l="6024" r="3615"/>
            <a:stretch>
              <a:fillRect/>
            </a:stretch>
          </p:blipFill>
          <p:spPr bwMode="auto">
            <a:xfrm>
              <a:off x="990600" y="304801"/>
              <a:ext cx="1143000" cy="1142999"/>
            </a:xfrm>
            <a:prstGeom prst="rect">
              <a:avLst/>
            </a:prstGeom>
            <a:noFill/>
          </p:spPr>
        </p:pic>
        <p:pic>
          <p:nvPicPr>
            <p:cNvPr id="2053" name="Picture 5" descr="C:\Users\ganzorig_d\Pictures\State_emblem_of_Mongolia.svg.png"/>
            <p:cNvPicPr>
              <a:picLocks noChangeAspect="1" noChangeArrowheads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467" y="357120"/>
              <a:ext cx="847725" cy="94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Rectangle 16"/>
          <p:cNvSpPr/>
          <p:nvPr userDrawn="1"/>
        </p:nvSpPr>
        <p:spPr>
          <a:xfrm>
            <a:off x="4495800" y="990600"/>
            <a:ext cx="4648200" cy="76200"/>
          </a:xfrm>
          <a:prstGeom prst="rect">
            <a:avLst/>
          </a:prstGeom>
          <a:solidFill>
            <a:srgbClr val="3211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4495800" y="1066800"/>
            <a:ext cx="46482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6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oleObject" Target="../embeddings/oleObject1.bin"/><Relationship Id="rId3" Type="http://schemas.openxmlformats.org/officeDocument/2006/relationships/notesSlide" Target="../notesSlides/notesSlide2.xml"/><Relationship Id="rId7" Type="http://schemas.openxmlformats.org/officeDocument/2006/relationships/diagramColors" Target="../diagrams/colors1.xml"/><Relationship Id="rId12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9.jpeg"/><Relationship Id="rId5" Type="http://schemas.openxmlformats.org/officeDocument/2006/relationships/diagramLayout" Target="../diagrams/layout1.xml"/><Relationship Id="rId15" Type="http://schemas.openxmlformats.org/officeDocument/2006/relationships/image" Target="../media/image6.emf"/><Relationship Id="rId10" Type="http://schemas.openxmlformats.org/officeDocument/2006/relationships/image" Target="../media/image8.png"/><Relationship Id="rId4" Type="http://schemas.openxmlformats.org/officeDocument/2006/relationships/diagramData" Target="../diagrams/data1.xml"/><Relationship Id="rId9" Type="http://schemas.openxmlformats.org/officeDocument/2006/relationships/image" Target="../media/image7.png"/><Relationship Id="rId14" Type="http://schemas.openxmlformats.org/officeDocument/2006/relationships/package" Target="../embeddings/Microsoft_PowerPoint_Presentation1.pptx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emf"/><Relationship Id="rId5" Type="http://schemas.openxmlformats.org/officeDocument/2006/relationships/package" Target="../embeddings/Microsoft_PowerPoint_Presentation2.pptx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6096000" cy="1524000"/>
          </a:xfrm>
        </p:spPr>
        <p:txBody>
          <a:bodyPr>
            <a:normAutofit/>
          </a:bodyPr>
          <a:lstStyle/>
          <a:p>
            <a:pPr algn="ctr"/>
            <a:r>
              <a:rPr lang="mn-MN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Хүнсний аюулгүй байдлын өнөөгийн байдалд хийсэн дүгнэлт,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mn-MN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цаашид авах зарим арга хэмжээ 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0" y="5486400"/>
            <a:ext cx="3124200" cy="9144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mn-MN" sz="16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ҮАБЗ-ийн Ажлын алба</a:t>
            </a:r>
          </a:p>
          <a:p>
            <a:pPr algn="ctr">
              <a:buNone/>
            </a:pPr>
            <a:r>
              <a:rPr lang="mn-MN" sz="16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Д.Энхмаа</a:t>
            </a:r>
            <a:endParaRPr lang="en-US" sz="1600" b="1" i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sz="16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2017.09.12</a:t>
            </a:r>
            <a:endParaRPr lang="mn-MN" sz="1600" b="1" i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US" sz="1600" b="1" i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457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mn-MN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Үнэлгээнээс гарсан дүгнэлт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724400"/>
          </a:xfrm>
        </p:spPr>
        <p:txBody>
          <a:bodyPr/>
          <a:lstStyle/>
          <a:p>
            <a:r>
              <a:rPr lang="mn-M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Хүнсний тухай болон Хүнсний аюулгүй байдлыг хангах тухай хуулийг шинэчлэх,</a:t>
            </a:r>
          </a:p>
          <a:p>
            <a:r>
              <a:rPr lang="mn-M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Хяналтыг эрдэлт суурилсан хяналт шалгалтыг явуулахаас гадна санамсаргүй хяналт, шалгалтыг хийх, хяналтын тогтолцоог сайжруулах, хүнсний аюулгүй байдлыг хангах нэгдсэн бүтэцтэй болох,</a:t>
            </a:r>
          </a:p>
          <a:p>
            <a:r>
              <a:rPr lang="mn-M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ХАБ-ын Үндэсний зөвлөлийн үйл ажиллагааг ирдэвхжүүлэх,</a:t>
            </a:r>
          </a:p>
          <a:p>
            <a:r>
              <a:rPr lang="mn-M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Хүнсний чиглэлийн үйл ажиллагаа эрхэлдэг лабораториудын чадавхийг сайжруулах, лабораторийн сүлжээг ажиллуулах,</a:t>
            </a:r>
          </a:p>
          <a:p>
            <a:pPr algn="just"/>
            <a:r>
              <a:rPr lang="mn-MN" sz="1800" dirty="0">
                <a:latin typeface="Arial" panose="020B0604020202020204" pitchFamily="34" charset="0"/>
                <a:cs typeface="Arial" panose="020B0604020202020204" pitchFamily="34" charset="0"/>
              </a:rPr>
              <a:t>Заавал мөрдөх болон сайн дурын стандартыг ялган түгээх,</a:t>
            </a:r>
          </a:p>
          <a:p>
            <a:pPr algn="just"/>
            <a:r>
              <a:rPr lang="mn-M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Ерөнхий </a:t>
            </a:r>
            <a:r>
              <a:rPr lang="mn-MN" sz="1800" dirty="0">
                <a:latin typeface="Arial" panose="020B0604020202020204" pitchFamily="34" charset="0"/>
                <a:cs typeface="Arial" panose="020B0604020202020204" pitchFamily="34" charset="0"/>
              </a:rPr>
              <a:t>боловсролын түвшинд хоол хүнсний талаарх мэдлэг боловсролыг өгөх, шат шатны боловсролын хөтөлбөр боловсруулж нэгдсэн хөтөлбөртэй болох,</a:t>
            </a:r>
          </a:p>
          <a:p>
            <a:pPr algn="just"/>
            <a:r>
              <a:rPr lang="mn-M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Салбарын хэмжээнд мэдээллийн </a:t>
            </a:r>
            <a:r>
              <a:rPr lang="mn-MN" sz="1800" dirty="0">
                <a:latin typeface="Arial" panose="020B0604020202020204" pitchFamily="34" charset="0"/>
                <a:cs typeface="Arial" panose="020B0604020202020204" pitchFamily="34" charset="0"/>
              </a:rPr>
              <a:t>нэгдсэн сүлжээтэй </a:t>
            </a:r>
            <a:r>
              <a:rPr lang="mn-M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болох,</a:t>
            </a:r>
            <a:endParaRPr lang="mn-MN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mn-MN" sz="1800" dirty="0">
                <a:latin typeface="Arial" panose="020B0604020202020204" pitchFamily="34" charset="0"/>
                <a:cs typeface="Arial" panose="020B0604020202020204" pitchFamily="34" charset="0"/>
              </a:rPr>
              <a:t>Хууль, тогтоомжийн хэрэгжилтийг хангах, хэрэгжилтэд хяналт тавихад анхаарах хэрэгтэй.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56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685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mn-MN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Цаашид авах арга хэмжээ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72000"/>
          </a:xfrm>
        </p:spPr>
        <p:txBody>
          <a:bodyPr>
            <a:normAutofit lnSpcReduction="10000"/>
          </a:bodyPr>
          <a:lstStyle/>
          <a:p>
            <a:r>
              <a:rPr lang="mn-MN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Салбарын хууль эрх зүйн баримт бичгийг мөрдлөг болгох, шинээр боловсруулж буй хууль, эрх зүйн баримт бичгийг төрийн байгууллага өөрөө санаачлан боловсруулж батлуулдаг байх,</a:t>
            </a:r>
          </a:p>
          <a:p>
            <a:r>
              <a:rPr lang="mn-MN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Хүнс, эмийн агентлаг байгуулах,</a:t>
            </a:r>
          </a:p>
          <a:p>
            <a:r>
              <a:rPr lang="mn-MN" sz="1900" dirty="0">
                <a:latin typeface="Arial" panose="020B0604020202020204" pitchFamily="34" charset="0"/>
                <a:cs typeface="Arial" panose="020B0604020202020204" pitchFamily="34" charset="0"/>
              </a:rPr>
              <a:t>Хүнсний </a:t>
            </a:r>
            <a:r>
              <a:rPr lang="mn-MN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сүлжээний </a:t>
            </a:r>
            <a:r>
              <a:rPr lang="mn-MN" sz="1900" dirty="0">
                <a:latin typeface="Arial" panose="020B0604020202020204" pitchFamily="34" charset="0"/>
                <a:cs typeface="Arial" panose="020B0604020202020204" pitchFamily="34" charset="0"/>
              </a:rPr>
              <a:t>эхний шат болох ХАА-н </a:t>
            </a:r>
            <a:r>
              <a:rPr lang="mn-MN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үйлдвэрлэлийг сайжруулах /малын бүртгэлжүүлэлт, газар тариаланг байгаль, цаг уурын нөхцлөөс үл шалтгаалан усжуулах, </a:t>
            </a:r>
            <a:r>
              <a:rPr lang="mn-MN" sz="1900" dirty="0">
                <a:latin typeface="Arial" panose="020B0604020202020204" pitchFamily="34" charset="0"/>
                <a:cs typeface="Arial" panose="020B0604020202020204" pitchFamily="34" charset="0"/>
              </a:rPr>
              <a:t>мал эмнэлгийн тогтолцоо, мал эрүүлжүүлэх </a:t>
            </a:r>
            <a:r>
              <a:rPr lang="mn-MN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шинэ стратеги, мал, амьтны халдварт өвчний тандалт судалгаа/</a:t>
            </a:r>
            <a:endParaRPr lang="mn-MN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n-MN" sz="1900" dirty="0">
                <a:latin typeface="Arial" panose="020B0604020202020204" pitchFamily="34" charset="0"/>
                <a:cs typeface="Arial" panose="020B0604020202020204" pitchFamily="34" charset="0"/>
              </a:rPr>
              <a:t>Импортын хүнсний  /хүнсний ногоо, жимс, жимсгэнэ/ хяналтыг чангатгах,</a:t>
            </a:r>
          </a:p>
          <a:p>
            <a:r>
              <a:rPr lang="mn-MN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Үнэн зөв, бодит мэдээлэл харилцааны салбарын нэгдсэн бодлого, тогтолцоотой болох,</a:t>
            </a:r>
          </a:p>
          <a:p>
            <a:r>
              <a:rPr lang="mn-MN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Хэрэглэгчийн боловсролыг дээшлүүлэх сургалт, сурталчилгааны ажлыг эрчимжүүлэх,</a:t>
            </a:r>
          </a:p>
          <a:p>
            <a:endParaRPr lang="mn-M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71800"/>
            <a:ext cx="8229600" cy="685800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mn-MN" sz="3200" dirty="0" smtClean="0">
                <a:latin typeface="Arial" pitchFamily="34" charset="0"/>
                <a:cs typeface="Arial" pitchFamily="34" charset="0"/>
              </a:rPr>
              <a:t>Анхаарал тавьсанд баярлалаа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ight Arrow 14"/>
          <p:cNvSpPr/>
          <p:nvPr/>
        </p:nvSpPr>
        <p:spPr>
          <a:xfrm>
            <a:off x="2133600" y="1752600"/>
            <a:ext cx="914400" cy="762000"/>
          </a:xfrm>
          <a:prstGeom prst="rightArrow">
            <a:avLst>
              <a:gd name="adj1" fmla="val 50000"/>
              <a:gd name="adj2" fmla="val 27241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971800" y="1200090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ХҮНСНИЙ АЮУЛГҮЙ БАЙДАЛ</a:t>
            </a:r>
            <a:endParaRPr lang="en-US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Diagram 11"/>
          <p:cNvGraphicFramePr/>
          <p:nvPr/>
        </p:nvGraphicFramePr>
        <p:xfrm>
          <a:off x="1066800" y="1524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Curved Left Arrow 5"/>
          <p:cNvSpPr/>
          <p:nvPr/>
        </p:nvSpPr>
        <p:spPr>
          <a:xfrm rot="2415921">
            <a:off x="6817439" y="3217204"/>
            <a:ext cx="533400" cy="1956379"/>
          </a:xfrm>
          <a:prstGeom prst="curvedLeftArrow">
            <a:avLst>
              <a:gd name="adj1" fmla="val 50000"/>
              <a:gd name="adj2" fmla="val 125941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9"/>
          <a:srcRect t="11211" r="48615" b="43029"/>
          <a:stretch/>
        </p:blipFill>
        <p:spPr>
          <a:xfrm>
            <a:off x="6553200" y="2743200"/>
            <a:ext cx="2082800" cy="1562100"/>
          </a:xfrm>
          <a:prstGeom prst="ellipse">
            <a:avLst/>
          </a:prstGeom>
          <a:ln w="63500" cap="rnd">
            <a:solidFill>
              <a:srgbClr val="3211FB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7772400" y="3429000"/>
            <a:ext cx="1371600" cy="1143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Энэ бүх хүнс баталгаатай байж чадах уу</a:t>
            </a:r>
            <a:endParaRPr lang="en-US" sz="1200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IN" sz="5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Down Arrow 12"/>
          <p:cNvSpPr/>
          <p:nvPr/>
        </p:nvSpPr>
        <p:spPr>
          <a:xfrm rot="6166663">
            <a:off x="6719018" y="4595175"/>
            <a:ext cx="533400" cy="1391114"/>
          </a:xfrm>
          <a:prstGeom prst="downArrow">
            <a:avLst>
              <a:gd name="adj1" fmla="val 35855"/>
              <a:gd name="adj2" fmla="val 1094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78680" y="4800600"/>
            <a:ext cx="1873355" cy="2057400"/>
          </a:xfrm>
          <a:prstGeom prst="rect">
            <a:avLst/>
          </a:prstGeom>
        </p:spPr>
      </p:pic>
      <p:pic>
        <p:nvPicPr>
          <p:cNvPr id="11268" name="Picture 4" descr="nutrition зурган илэрцүүд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4114800"/>
            <a:ext cx="1790499" cy="1295400"/>
          </a:xfrm>
          <a:prstGeom prst="rect">
            <a:avLst/>
          </a:prstGeom>
          <a:noFill/>
        </p:spPr>
      </p:pic>
      <p:sp>
        <p:nvSpPr>
          <p:cNvPr id="14" name="Curved Up Arrow 13"/>
          <p:cNvSpPr/>
          <p:nvPr/>
        </p:nvSpPr>
        <p:spPr>
          <a:xfrm>
            <a:off x="1447800" y="5181600"/>
            <a:ext cx="1600200" cy="762000"/>
          </a:xfrm>
          <a:prstGeom prst="curvedUpArrow">
            <a:avLst>
              <a:gd name="adj1" fmla="val 45366"/>
              <a:gd name="adj2" fmla="val 86230"/>
              <a:gd name="adj3" fmla="val 25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266" name="Picture 2" descr="nutrition зурган илэрцүүд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29888" y="4800601"/>
            <a:ext cx="2208067" cy="1295400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Right Arrow 15"/>
          <p:cNvSpPr/>
          <p:nvPr/>
        </p:nvSpPr>
        <p:spPr>
          <a:xfrm rot="10800000">
            <a:off x="5410200" y="1676400"/>
            <a:ext cx="914400" cy="762000"/>
          </a:xfrm>
          <a:prstGeom prst="rightArrow">
            <a:avLst>
              <a:gd name="adj1" fmla="val 50000"/>
              <a:gd name="adj2" fmla="val 27241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6248400" y="1600200"/>
          <a:ext cx="1537447" cy="9680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9" name="Presentation" r:id="rId14" imgW="1010392" imgH="757311" progId="PowerPoint.Show.12">
                  <p:embed/>
                </p:oleObj>
              </mc:Choice>
              <mc:Fallback>
                <p:oleObj name="Presentation" r:id="rId14" imgW="1010392" imgH="757311" progId="PowerPoint.Show.12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1600200"/>
                        <a:ext cx="1537447" cy="9680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ight Arrow 16"/>
          <p:cNvSpPr/>
          <p:nvPr/>
        </p:nvSpPr>
        <p:spPr>
          <a:xfrm rot="6983659">
            <a:off x="6275925" y="2542124"/>
            <a:ext cx="609600" cy="6096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7725472">
            <a:off x="5590736" y="2430682"/>
            <a:ext cx="659590" cy="6096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276600" y="2286000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+</a:t>
            </a:r>
            <a:endParaRPr lang="en-US" sz="3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981200" y="3429000"/>
            <a:ext cx="38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-</a:t>
            </a:r>
            <a:endParaRPr lang="en-US" sz="5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038600" y="3733800"/>
            <a:ext cx="38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-</a:t>
            </a:r>
            <a:endParaRPr lang="en-US" sz="5400" b="1" dirty="0"/>
          </a:p>
        </p:txBody>
      </p:sp>
      <p:sp>
        <p:nvSpPr>
          <p:cNvPr id="22" name="Rectangle 21"/>
          <p:cNvSpPr/>
          <p:nvPr/>
        </p:nvSpPr>
        <p:spPr>
          <a:xfrm>
            <a:off x="42372" y="1693423"/>
            <a:ext cx="228566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mn-MN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Дотоодын хүнсний үйлдвэрлэл, Импортын хүнс</a:t>
            </a:r>
            <a:endParaRPr lang="en-US" b="1" dirty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87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066800"/>
          </a:xfr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mn-MN" sz="2800" b="1" dirty="0" smtClean="0">
                <a:solidFill>
                  <a:schemeClr val="accent1"/>
                </a:solidFill>
                <a:latin typeface="Arial" pitchFamily="34" charset="0"/>
                <a:ea typeface="+mn-ea"/>
                <a:cs typeface="Arial" pitchFamily="34" charset="0"/>
              </a:rPr>
              <a:t>Тооноос чанар руу шилжих үе шат буюу</a:t>
            </a:r>
            <a:br>
              <a:rPr lang="mn-MN" sz="2800" b="1" dirty="0" smtClean="0">
                <a:solidFill>
                  <a:schemeClr val="accent1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mn-MN" sz="2800" b="1" dirty="0" smtClean="0">
                <a:solidFill>
                  <a:schemeClr val="accent1"/>
                </a:solidFill>
                <a:latin typeface="Arial" pitchFamily="34" charset="0"/>
                <a:ea typeface="+mn-ea"/>
                <a:cs typeface="Arial" pitchFamily="34" charset="0"/>
              </a:rPr>
              <a:t>Баталгаатай, чанартай, эрүүл, аюулгүй хүнсний хангамжийг бүрдүүлэхэд бид хаана, юун дээр алдаад байна вэ?</a:t>
            </a:r>
            <a:endParaRPr lang="en-US" sz="2800" b="1" dirty="0" smtClean="0">
              <a:solidFill>
                <a:schemeClr val="accent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752600"/>
            <a:ext cx="42684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sz="4000" b="1" dirty="0" smtClean="0">
                <a:solidFill>
                  <a:srgbClr val="FF0000"/>
                </a:solidFill>
              </a:rPr>
              <a:t>Анхаарах асуудал 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604159"/>
              </p:ext>
            </p:extLst>
          </p:nvPr>
        </p:nvGraphicFramePr>
        <p:xfrm>
          <a:off x="288018" y="1320092"/>
          <a:ext cx="7941582" cy="50045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3" name="Presentation" r:id="rId5" imgW="845908" imgH="635528" progId="PowerPoint.Show.12">
                  <p:embed/>
                </p:oleObj>
              </mc:Choice>
              <mc:Fallback>
                <p:oleObj name="Presentation" r:id="rId5" imgW="845908" imgH="635528" progId="PowerPoint.Show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018" y="1320092"/>
                        <a:ext cx="7941582" cy="50045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90800" y="1581090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ХҮНСНИЙ АЮУЛГҮЙ БАЙДАЛ</a:t>
            </a:r>
            <a:endParaRPr lang="en-US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/>
          <a:srcRect l="42753" t="38541" r="33236" b="26042"/>
          <a:stretch>
            <a:fillRect/>
          </a:stretch>
        </p:blipFill>
        <p:spPr bwMode="auto">
          <a:xfrm>
            <a:off x="381000" y="1981200"/>
            <a:ext cx="3124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ounded Rectangle 8"/>
          <p:cNvSpPr/>
          <p:nvPr/>
        </p:nvSpPr>
        <p:spPr>
          <a:xfrm>
            <a:off x="4648200" y="2895600"/>
            <a:ext cx="3733800" cy="6096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dirty="0" smtClean="0"/>
              <a:t>Төрөөс баримталж буй бодлого, стратеги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648200" y="2057400"/>
            <a:ext cx="3733800" cy="6096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dirty="0" smtClean="0"/>
              <a:t>Хууль эрх зүйн орчин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4724400" y="3733800"/>
            <a:ext cx="3733800" cy="6096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dirty="0" smtClean="0"/>
              <a:t>Шаардлагад нийцсэн тогтолцоо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4876800" y="4572000"/>
            <a:ext cx="1524000" cy="6096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dirty="0" smtClean="0"/>
              <a:t>Хяналтын байгууллага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5715000" y="5257800"/>
            <a:ext cx="1524000" cy="6096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dirty="0" smtClean="0"/>
              <a:t>Санхүүжилт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6705600" y="4572000"/>
            <a:ext cx="1524000" cy="6096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dirty="0" smtClean="0"/>
              <a:t>Мэдлэг боловсрол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3733800" y="5257800"/>
            <a:ext cx="1676400" cy="6096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dirty="0" smtClean="0"/>
              <a:t>Орлого, зарлага, ашиг</a:t>
            </a:r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 flipH="1">
            <a:off x="3581400" y="2286000"/>
            <a:ext cx="762000" cy="2362200"/>
          </a:xfrm>
          <a:prstGeom prst="rightArrow">
            <a:avLst>
              <a:gd name="adj1" fmla="val 64683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7391400" y="5410200"/>
            <a:ext cx="1524000" cy="6096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dirty="0" smtClean="0"/>
              <a:t>Харилцан ажиллагаа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4114800" y="6096000"/>
            <a:ext cx="1524000" cy="6096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dirty="0" smtClean="0"/>
              <a:t>Зохистой дадлага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6019800" y="6096000"/>
            <a:ext cx="1524000" cy="6096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dirty="0" smtClean="0"/>
              <a:t>Зар сурталчилгаа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Desktop\Picture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72"/>
          <a:stretch/>
        </p:blipFill>
        <p:spPr bwMode="auto">
          <a:xfrm rot="21388828">
            <a:off x="4052095" y="4421338"/>
            <a:ext cx="5091905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7" name="Picture 3" descr="C:\Users\dell\Desktop\Picture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629" y="1066800"/>
            <a:ext cx="5402263" cy="348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7" name="Picture 3" descr="C:\Users\enkhmaa\Downloads\IMG_3173.JPG"/>
          <p:cNvPicPr>
            <a:picLocks noChangeAspect="1" noChangeArrowheads="1"/>
          </p:cNvPicPr>
          <p:nvPr/>
        </p:nvPicPr>
        <p:blipFill>
          <a:blip r:embed="rId4" cstate="print"/>
          <a:srcRect l="2500" t="7778" r="3333" b="7778"/>
          <a:stretch>
            <a:fillRect/>
          </a:stretch>
        </p:blipFill>
        <p:spPr bwMode="auto">
          <a:xfrm rot="4997315">
            <a:off x="-264183" y="1790206"/>
            <a:ext cx="1901748" cy="1279052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/>
          <a:srcRect l="40410" t="14583" r="27965" b="6250"/>
          <a:stretch>
            <a:fillRect/>
          </a:stretch>
        </p:blipFill>
        <p:spPr bwMode="auto">
          <a:xfrm>
            <a:off x="1066800" y="1557867"/>
            <a:ext cx="1600200" cy="2252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08" name="Picture 4" descr="C:\Users\enkhmaa\Downloads\IMG_3174.JPG"/>
          <p:cNvPicPr>
            <a:picLocks noChangeAspect="1" noChangeArrowheads="1"/>
          </p:cNvPicPr>
          <p:nvPr/>
        </p:nvPicPr>
        <p:blipFill>
          <a:blip r:embed="rId6" cstate="print"/>
          <a:srcRect l="5000" t="8888" r="5833" b="12222"/>
          <a:stretch>
            <a:fillRect/>
          </a:stretch>
        </p:blipFill>
        <p:spPr bwMode="auto">
          <a:xfrm rot="5400000">
            <a:off x="-387439" y="3422561"/>
            <a:ext cx="2756078" cy="1828800"/>
          </a:xfrm>
          <a:prstGeom prst="rect">
            <a:avLst/>
          </a:prstGeom>
          <a:noFill/>
        </p:spPr>
      </p:pic>
      <p:pic>
        <p:nvPicPr>
          <p:cNvPr id="5" name="Picture 3" descr="C:\Users\enkhmaa\Downloads\IMG_3166.JPG"/>
          <p:cNvPicPr>
            <a:picLocks noChangeAspect="1" noChangeArrowheads="1"/>
          </p:cNvPicPr>
          <p:nvPr/>
        </p:nvPicPr>
        <p:blipFill>
          <a:blip r:embed="rId7" cstate="print"/>
          <a:srcRect t="4444" b="5556"/>
          <a:stretch>
            <a:fillRect/>
          </a:stretch>
        </p:blipFill>
        <p:spPr bwMode="auto">
          <a:xfrm rot="5903052">
            <a:off x="2010944" y="2573905"/>
            <a:ext cx="2133600" cy="1440180"/>
          </a:xfrm>
          <a:prstGeom prst="rect">
            <a:avLst/>
          </a:prstGeom>
          <a:noFill/>
        </p:spPr>
      </p:pic>
      <p:pic>
        <p:nvPicPr>
          <p:cNvPr id="47106" name="Picture 2" descr="C:\Users\enkhmaa\Downloads\IMG_3171.JPG"/>
          <p:cNvPicPr>
            <a:picLocks noChangeAspect="1" noChangeArrowheads="1"/>
          </p:cNvPicPr>
          <p:nvPr/>
        </p:nvPicPr>
        <p:blipFill>
          <a:blip r:embed="rId8" cstate="print"/>
          <a:srcRect l="4167" t="5556" r="3333" b="8889"/>
          <a:stretch>
            <a:fillRect/>
          </a:stretch>
        </p:blipFill>
        <p:spPr bwMode="auto">
          <a:xfrm rot="4133717">
            <a:off x="2266237" y="4414547"/>
            <a:ext cx="2101681" cy="1457923"/>
          </a:xfrm>
          <a:prstGeom prst="rect">
            <a:avLst/>
          </a:prstGeom>
          <a:noFill/>
        </p:spPr>
      </p:pic>
      <p:pic>
        <p:nvPicPr>
          <p:cNvPr id="4" name="Picture 2" descr="C:\Users\enkhmaa\Downloads\IMG_3170.JPG"/>
          <p:cNvPicPr>
            <a:picLocks noChangeAspect="1" noChangeArrowheads="1"/>
          </p:cNvPicPr>
          <p:nvPr/>
        </p:nvPicPr>
        <p:blipFill>
          <a:blip r:embed="rId9" cstate="print"/>
          <a:srcRect l="5833" t="10000" r="5833" b="7778"/>
          <a:stretch>
            <a:fillRect/>
          </a:stretch>
        </p:blipFill>
        <p:spPr bwMode="auto">
          <a:xfrm rot="5136056">
            <a:off x="541142" y="4572006"/>
            <a:ext cx="2614485" cy="18252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03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19200"/>
            <a:ext cx="8001000" cy="731838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mn-MN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Хүнсний сүлжээнд заавал мөрдөгдөх зохистой дадлууд</a:t>
            </a:r>
            <a:endParaRPr lang="en-US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600201"/>
            <a:ext cx="5334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dell\Desktop\Picture3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39" b="14944"/>
          <a:stretch/>
        </p:blipFill>
        <p:spPr bwMode="auto">
          <a:xfrm>
            <a:off x="4876800" y="2838450"/>
            <a:ext cx="43243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7870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533400" y="1905000"/>
            <a:ext cx="7772400" cy="2133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mn-MN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ХАБ-ын хууль эрх зүйн орчны </a:t>
            </a:r>
            <a:br>
              <a:rPr lang="mn-MN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mn-MN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нөхцөл байдал, холбогдох хуулийн </a:t>
            </a:r>
            <a:br>
              <a:rPr lang="mn-MN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mn-MN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хэрэгжилтийн дүн шинжилгээ, үнэлгээ</a:t>
            </a:r>
            <a:endParaRPr lang="en-US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685800"/>
          </a:xfrm>
        </p:spPr>
        <p:txBody>
          <a:bodyPr/>
          <a:lstStyle/>
          <a:p>
            <a:pPr>
              <a:defRPr/>
            </a:pPr>
            <a:r>
              <a:rPr lang="mn-MN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НҮБ-ын ХХААБ-ын асуулга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mn-MN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Хүнсний хяналтын эрх зүйн орчны ерөнхий ойлголтууд,</a:t>
            </a:r>
          </a:p>
          <a:p>
            <a:pPr marL="514350" indent="-514350">
              <a:buAutoNum type="arabicPeriod"/>
            </a:pPr>
            <a:r>
              <a:rPr lang="mn-MN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САС болон бусад олон улсын байгууллагуудын стандарт, шаардлага, нормативууд болон түүний оролцоо,</a:t>
            </a:r>
          </a:p>
          <a:p>
            <a:pPr marL="514350" indent="-514350">
              <a:buAutoNum type="arabicPeriod"/>
            </a:pPr>
            <a:r>
              <a:rPr lang="mn-MN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Хүнсний хяналтын удирдлага болон зохицуулалт,</a:t>
            </a:r>
          </a:p>
          <a:p>
            <a:pPr marL="514350" indent="-514350">
              <a:buAutoNum type="arabicPeriod"/>
            </a:pPr>
            <a:r>
              <a:rPr lang="mn-MN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Мэргэжлийн хяналт болон түүний хэрэгжилт,</a:t>
            </a:r>
          </a:p>
          <a:p>
            <a:pPr marL="514350" indent="-514350">
              <a:buAutoNum type="arabicPeriod"/>
            </a:pPr>
            <a:r>
              <a:rPr lang="mn-MN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Хоол хүнсээр дамжих өвчний тандалт,</a:t>
            </a:r>
          </a:p>
          <a:p>
            <a:pPr marL="514350" indent="-514350">
              <a:buAutoNum type="arabicPeriod"/>
            </a:pPr>
            <a:r>
              <a:rPr lang="mn-MN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Импортын хяналтын үйл явц,</a:t>
            </a:r>
          </a:p>
          <a:p>
            <a:pPr marL="514350" indent="-514350">
              <a:buNone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mn-MN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	Экспортын </a:t>
            </a:r>
            <a:r>
              <a:rPr lang="mn-MN" sz="1900" dirty="0">
                <a:latin typeface="Arial" panose="020B0604020202020204" pitchFamily="34" charset="0"/>
                <a:cs typeface="Arial" panose="020B0604020202020204" pitchFamily="34" charset="0"/>
              </a:rPr>
              <a:t>хяналт, шалгалтын явц,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None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mn-MN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	Шинэ </a:t>
            </a:r>
            <a:r>
              <a:rPr lang="mn-MN" sz="1900" dirty="0">
                <a:latin typeface="Arial" panose="020B0604020202020204" pitchFamily="34" charset="0"/>
                <a:cs typeface="Arial" panose="020B0604020202020204" pitchFamily="34" charset="0"/>
              </a:rPr>
              <a:t>мэдлэгийн хүртээмж,</a:t>
            </a:r>
          </a:p>
          <a:p>
            <a:pPr marL="514350" indent="-514350">
              <a:buNone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9. </a:t>
            </a:r>
            <a:r>
              <a:rPr lang="mn-MN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	Эрх </a:t>
            </a:r>
            <a:r>
              <a:rPr lang="mn-MN" sz="1900" dirty="0">
                <a:latin typeface="Arial" panose="020B0604020202020204" pitchFamily="34" charset="0"/>
                <a:cs typeface="Arial" panose="020B0604020202020204" pitchFamily="34" charset="0"/>
              </a:rPr>
              <a:t>бүхий байгууллагын үр ашгийг үнэлж нягтлах,</a:t>
            </a:r>
          </a:p>
          <a:p>
            <a:pPr marL="514350" indent="-514350">
              <a:buNone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10.</a:t>
            </a:r>
            <a:r>
              <a:rPr lang="mn-MN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	Лабораторийн </a:t>
            </a:r>
            <a:r>
              <a:rPr lang="mn-MN" sz="1900" dirty="0">
                <a:latin typeface="Arial" panose="020B0604020202020204" pitchFamily="34" charset="0"/>
                <a:cs typeface="Arial" panose="020B0604020202020204" pitchFamily="34" charset="0"/>
              </a:rPr>
              <a:t>үйлчилгээ</a:t>
            </a:r>
          </a:p>
          <a:p>
            <a:pPr marL="514350" indent="-514350">
              <a:buNone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11.</a:t>
            </a:r>
            <a:r>
              <a:rPr lang="mn-MN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	ХАА-н </a:t>
            </a:r>
            <a:r>
              <a:rPr lang="mn-MN" sz="1900" dirty="0">
                <a:latin typeface="Arial" panose="020B0604020202020204" pitchFamily="34" charset="0"/>
                <a:cs typeface="Arial" panose="020B0604020202020204" pitchFamily="34" charset="0"/>
              </a:rPr>
              <a:t>хүнсний хангамжийн сүлжээ,</a:t>
            </a:r>
          </a:p>
          <a:p>
            <a:pPr marL="514350" indent="-514350">
              <a:buNone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12. </a:t>
            </a:r>
            <a:r>
              <a:rPr lang="mn-MN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	Мэдээлэл</a:t>
            </a:r>
            <a:r>
              <a:rPr lang="mn-MN" sz="1900" dirty="0">
                <a:latin typeface="Arial" panose="020B0604020202020204" pitchFamily="34" charset="0"/>
                <a:cs typeface="Arial" panose="020B0604020202020204" pitchFamily="34" charset="0"/>
              </a:rPr>
              <a:t>, боловсрол, сургалт, сурталчилгаа</a:t>
            </a:r>
          </a:p>
          <a:p>
            <a:pPr marL="514350" indent="-514350">
              <a:buAutoNum type="arabicPeriod"/>
            </a:pPr>
            <a:endParaRPr lang="mn-MN" sz="2200" dirty="0" smtClean="0"/>
          </a:p>
        </p:txBody>
      </p:sp>
    </p:spTree>
    <p:extLst>
      <p:ext uri="{BB962C8B-B14F-4D97-AF65-F5344CB8AC3E}">
        <p14:creationId xmlns:p14="http://schemas.microsoft.com/office/powerpoint/2010/main" val="207317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4512</TotalTime>
  <Words>379</Words>
  <Application>Microsoft Office PowerPoint</Application>
  <PresentationFormat>On-screen Show (4:3)</PresentationFormat>
  <Paragraphs>67</Paragraphs>
  <Slides>12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Presentation</vt:lpstr>
      <vt:lpstr>Хүнсний аюулгүй байдлын өнөөгийн байдалд хийсэн дүгнэлт,  цаашид авах зарим арга хэмжээ </vt:lpstr>
      <vt:lpstr>PowerPoint Presentation</vt:lpstr>
      <vt:lpstr>Тооноос чанар руу шилжих үе шат буюу Баталгаатай, чанартай, эрүүл, аюулгүй хүнсний хангамжийг бүрдүүлэхэд бид хаана, юун дээр алдаад байна вэ?</vt:lpstr>
      <vt:lpstr>PowerPoint Presentation</vt:lpstr>
      <vt:lpstr>PowerPoint Presentation</vt:lpstr>
      <vt:lpstr>PowerPoint Presentation</vt:lpstr>
      <vt:lpstr>Хүнсний сүлжээнд заавал мөрдөгдөх зохистой дадлууд</vt:lpstr>
      <vt:lpstr>ХАБ-ын хууль эрх зүйн орчны  нөхцөл байдал, холбогдох хуулийн  хэрэгжилтийн дүн шинжилгээ, үнэлгээ</vt:lpstr>
      <vt:lpstr>НҮБ-ын ХХААБ-ын асуулга</vt:lpstr>
      <vt:lpstr>Үнэлгээнээс гарсан дүгнэлт</vt:lpstr>
      <vt:lpstr>Цаашид авах арга хэмжээ</vt:lpstr>
      <vt:lpstr>Анхаарал тавьсанд баярлалаа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Хүнсний тухай болон хүнсний бүтээгдэхүүний аюулгүй байдлыг хангах тухай хууль</dc:title>
  <dc:creator>gerelmaa</dc:creator>
  <cp:lastModifiedBy>Enkhmaa</cp:lastModifiedBy>
  <cp:revision>1130</cp:revision>
  <cp:lastPrinted>2017-09-11T03:27:58Z</cp:lastPrinted>
  <dcterms:created xsi:type="dcterms:W3CDTF">2013-01-01T04:28:17Z</dcterms:created>
  <dcterms:modified xsi:type="dcterms:W3CDTF">2017-09-11T09:11:21Z</dcterms:modified>
</cp:coreProperties>
</file>