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3" r:id="rId3"/>
    <p:sldId id="304" r:id="rId4"/>
    <p:sldId id="305" r:id="rId5"/>
    <p:sldId id="288" r:id="rId6"/>
    <p:sldId id="289" r:id="rId7"/>
    <p:sldId id="265" r:id="rId8"/>
    <p:sldId id="266" r:id="rId9"/>
    <p:sldId id="302" r:id="rId10"/>
    <p:sldId id="257" r:id="rId11"/>
    <p:sldId id="280" r:id="rId12"/>
    <p:sldId id="258" r:id="rId13"/>
    <p:sldId id="297" r:id="rId14"/>
    <p:sldId id="260" r:id="rId15"/>
    <p:sldId id="261" r:id="rId16"/>
    <p:sldId id="298" r:id="rId17"/>
    <p:sldId id="299" r:id="rId18"/>
    <p:sldId id="267" r:id="rId19"/>
    <p:sldId id="263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60" autoAdjust="0"/>
    <p:restoredTop sz="94660"/>
  </p:normalViewPr>
  <p:slideViewPr>
    <p:cSldViewPr>
      <p:cViewPr>
        <p:scale>
          <a:sx n="93" d="100"/>
          <a:sy n="93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Health\2013%20onii%20tailan\2013%20statistic+liv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0502567613830947E-2"/>
          <c:y val="1.5978054826480025E-2"/>
          <c:w val="0.92804810350033762"/>
          <c:h val="0.7748733231262758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Амьсгалын тогтолцооны өвчин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859.5</c:v>
                </c:pt>
                <c:pt idx="1">
                  <c:v>829</c:v>
                </c:pt>
                <c:pt idx="2">
                  <c:v>757.6</c:v>
                </c:pt>
                <c:pt idx="3">
                  <c:v>883.8</c:v>
                </c:pt>
                <c:pt idx="4">
                  <c:v>972.9</c:v>
                </c:pt>
                <c:pt idx="5">
                  <c:v>1027.7</c:v>
                </c:pt>
                <c:pt idx="6">
                  <c:v>1157.2</c:v>
                </c:pt>
                <c:pt idx="7">
                  <c:v>1048.2</c:v>
                </c:pt>
                <c:pt idx="8">
                  <c:v>1099.4000000000001</c:v>
                </c:pt>
                <c:pt idx="9">
                  <c:v>1339.4</c:v>
                </c:pt>
                <c:pt idx="10">
                  <c:v>1579.9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BE-4532-B707-6454847FEF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Шээс бэлгийн тогтолцооны эмгэг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684.7</c:v>
                </c:pt>
                <c:pt idx="1">
                  <c:v>676.3</c:v>
                </c:pt>
                <c:pt idx="2">
                  <c:v>694.6</c:v>
                </c:pt>
                <c:pt idx="3">
                  <c:v>715.5</c:v>
                </c:pt>
                <c:pt idx="4">
                  <c:v>772.6</c:v>
                </c:pt>
                <c:pt idx="5">
                  <c:v>756.4</c:v>
                </c:pt>
                <c:pt idx="6">
                  <c:v>737.6</c:v>
                </c:pt>
                <c:pt idx="7">
                  <c:v>766.4</c:v>
                </c:pt>
                <c:pt idx="8">
                  <c:v>764.1</c:v>
                </c:pt>
                <c:pt idx="9">
                  <c:v>773</c:v>
                </c:pt>
                <c:pt idx="10">
                  <c:v>787.1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BE-4532-B707-6454847FEF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Гэмтэл хордлого ба гадны шалтгаант бусад тодорхой эмгэг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369.7</c:v>
                </c:pt>
                <c:pt idx="1">
                  <c:v>380.7</c:v>
                </c:pt>
                <c:pt idx="2">
                  <c:v>365.6</c:v>
                </c:pt>
                <c:pt idx="3">
                  <c:v>409.1</c:v>
                </c:pt>
                <c:pt idx="4">
                  <c:v>422.4</c:v>
                </c:pt>
                <c:pt idx="5">
                  <c:v>416.9</c:v>
                </c:pt>
                <c:pt idx="6">
                  <c:v>470.3</c:v>
                </c:pt>
                <c:pt idx="7">
                  <c:v>491.8</c:v>
                </c:pt>
                <c:pt idx="8">
                  <c:v>502.8</c:v>
                </c:pt>
                <c:pt idx="9">
                  <c:v>578.4</c:v>
                </c:pt>
                <c:pt idx="10">
                  <c:v>567.1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BE-4532-B707-6454847FEF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Хоол боловсруулах тогтолцооны өвчин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741.1</c:v>
                </c:pt>
                <c:pt idx="1">
                  <c:v>742.8</c:v>
                </c:pt>
                <c:pt idx="2">
                  <c:v>757.6</c:v>
                </c:pt>
                <c:pt idx="3">
                  <c:v>793.4</c:v>
                </c:pt>
                <c:pt idx="4">
                  <c:v>839.5</c:v>
                </c:pt>
                <c:pt idx="5">
                  <c:v>900.5</c:v>
                </c:pt>
                <c:pt idx="6">
                  <c:v>881.9</c:v>
                </c:pt>
                <c:pt idx="7">
                  <c:v>953.2</c:v>
                </c:pt>
                <c:pt idx="8">
                  <c:v>1027.8</c:v>
                </c:pt>
                <c:pt idx="9">
                  <c:v>1056.8</c:v>
                </c:pt>
                <c:pt idx="10">
                  <c:v>1133.8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BE-4532-B707-6454847FEF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Зүрх судасны тогтолцооны өвчин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504.4</c:v>
                </c:pt>
                <c:pt idx="1">
                  <c:v>511.2</c:v>
                </c:pt>
                <c:pt idx="2">
                  <c:v>501.8</c:v>
                </c:pt>
                <c:pt idx="3">
                  <c:v>577.79999999999995</c:v>
                </c:pt>
                <c:pt idx="4">
                  <c:v>645.6</c:v>
                </c:pt>
                <c:pt idx="5">
                  <c:v>679.4</c:v>
                </c:pt>
                <c:pt idx="6">
                  <c:v>708.5</c:v>
                </c:pt>
                <c:pt idx="7">
                  <c:v>752.1</c:v>
                </c:pt>
                <c:pt idx="8">
                  <c:v>764.1</c:v>
                </c:pt>
                <c:pt idx="9">
                  <c:v>773</c:v>
                </c:pt>
                <c:pt idx="10">
                  <c:v>787.1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BE-4532-B707-6454847FEF7B}"/>
            </c:ext>
          </c:extLst>
        </c:ser>
        <c:marker val="1"/>
        <c:axId val="79071488"/>
        <c:axId val="79089664"/>
      </c:lineChart>
      <c:catAx>
        <c:axId val="7907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089664"/>
        <c:crosses val="autoZero"/>
        <c:auto val="1"/>
        <c:lblAlgn val="ctr"/>
        <c:lblOffset val="100"/>
      </c:catAx>
      <c:valAx>
        <c:axId val="79089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071488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"/>
          <c:y val="0.88945647419072615"/>
          <c:w val="1"/>
          <c:h val="0.10308963983668706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685974121655845"/>
          <c:y val="0"/>
          <c:w val="0.57496981627296584"/>
          <c:h val="0.9993270513316983"/>
        </c:manualLayout>
      </c:layout>
      <c:barChart>
        <c:barDir val="bar"/>
        <c:grouping val="clustered"/>
        <c:ser>
          <c:idx val="0"/>
          <c:order val="0"/>
          <c:tx>
            <c:strRef>
              <c:f>world!$R$1</c:f>
              <c:strCache>
                <c:ptCount val="1"/>
                <c:pt idx="0">
                  <c:v>Эрэгтэй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world!$T$2:$T$8</c:f>
              <c:strCache>
                <c:ptCount val="7"/>
                <c:pt idx="0">
                  <c:v>Япон</c:v>
                </c:pt>
                <c:pt idx="1">
                  <c:v>Дэлхийн дундаж</c:v>
                </c:pt>
                <c:pt idx="2">
                  <c:v>Ардчилсан Солонгос</c:v>
                </c:pt>
                <c:pt idx="3">
                  <c:v>Зүүн Азийн дундаж</c:v>
                </c:pt>
                <c:pt idx="4">
                  <c:v>Хятад</c:v>
                </c:pt>
                <c:pt idx="5">
                  <c:v>Өмнөд Солонгос</c:v>
                </c:pt>
                <c:pt idx="6">
                  <c:v>Монгол Улс</c:v>
                </c:pt>
              </c:strCache>
            </c:strRef>
          </c:cat>
          <c:val>
            <c:numRef>
              <c:f>world!$R$2:$R$8</c:f>
              <c:numCache>
                <c:formatCode>General</c:formatCode>
                <c:ptCount val="7"/>
                <c:pt idx="0">
                  <c:v>14.6</c:v>
                </c:pt>
                <c:pt idx="1">
                  <c:v>15.3</c:v>
                </c:pt>
                <c:pt idx="2">
                  <c:v>25.8</c:v>
                </c:pt>
                <c:pt idx="3">
                  <c:v>31.9</c:v>
                </c:pt>
                <c:pt idx="4">
                  <c:v>33.700000000000003</c:v>
                </c:pt>
                <c:pt idx="5">
                  <c:v>36.700000000000003</c:v>
                </c:pt>
                <c:pt idx="6">
                  <c:v>97.8</c:v>
                </c:pt>
              </c:numCache>
            </c:numRef>
          </c:val>
        </c:ser>
        <c:ser>
          <c:idx val="1"/>
          <c:order val="1"/>
          <c:tx>
            <c:strRef>
              <c:f>world!$S$1</c:f>
              <c:strCache>
                <c:ptCount val="1"/>
                <c:pt idx="0">
                  <c:v>Эмэгтэй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world!$T$2:$T$8</c:f>
              <c:strCache>
                <c:ptCount val="7"/>
                <c:pt idx="0">
                  <c:v>Япон</c:v>
                </c:pt>
                <c:pt idx="1">
                  <c:v>Дэлхийн дундаж</c:v>
                </c:pt>
                <c:pt idx="2">
                  <c:v>Ардчилсан Солонгос</c:v>
                </c:pt>
                <c:pt idx="3">
                  <c:v>Зүүн Азийн дундаж</c:v>
                </c:pt>
                <c:pt idx="4">
                  <c:v>Хятад</c:v>
                </c:pt>
                <c:pt idx="5">
                  <c:v>Өмнөд Солонгос</c:v>
                </c:pt>
                <c:pt idx="6">
                  <c:v>Монгол Улс</c:v>
                </c:pt>
              </c:strCache>
            </c:strRef>
          </c:cat>
          <c:val>
            <c:numRef>
              <c:f>world!$S$2:$S$8</c:f>
              <c:numCache>
                <c:formatCode>General</c:formatCode>
                <c:ptCount val="7"/>
                <c:pt idx="0">
                  <c:v>4.7</c:v>
                </c:pt>
                <c:pt idx="1">
                  <c:v>5.3</c:v>
                </c:pt>
                <c:pt idx="2">
                  <c:v>8.7000000000000011</c:v>
                </c:pt>
                <c:pt idx="3">
                  <c:v>10.200000000000001</c:v>
                </c:pt>
                <c:pt idx="4">
                  <c:v>10.9</c:v>
                </c:pt>
                <c:pt idx="5">
                  <c:v>10.5</c:v>
                </c:pt>
                <c:pt idx="6">
                  <c:v>61.1</c:v>
                </c:pt>
              </c:numCache>
            </c:numRef>
          </c:val>
        </c:ser>
        <c:dLbls>
          <c:showVal val="1"/>
        </c:dLbls>
        <c:overlap val="-25"/>
        <c:axId val="57004800"/>
        <c:axId val="57006720"/>
      </c:barChart>
      <c:catAx>
        <c:axId val="5700480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 rot="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006720"/>
        <c:crosses val="autoZero"/>
        <c:auto val="1"/>
        <c:lblAlgn val="ctr"/>
        <c:lblOffset val="100"/>
      </c:catAx>
      <c:valAx>
        <c:axId val="57006720"/>
        <c:scaling>
          <c:orientation val="minMax"/>
        </c:scaling>
        <c:delete val="1"/>
        <c:axPos val="b"/>
        <c:numFmt formatCode="General" sourceLinked="1"/>
        <c:tickLblPos val="nextTo"/>
        <c:crossAx val="57004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1061653007659764"/>
          <c:y val="0.39029819189268194"/>
          <c:w val="0.28297980609566797"/>
          <c:h val="0.19220071449402171"/>
        </c:manualLayout>
      </c:layout>
      <c:txPr>
        <a:bodyPr/>
        <a:lstStyle/>
        <a:p>
          <a:pPr>
            <a:defRPr sz="800" b="1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plotArea>
      <c:layout>
        <c:manualLayout>
          <c:layoutTarget val="inner"/>
          <c:xMode val="edge"/>
          <c:yMode val="edge"/>
          <c:x val="4.2829468564135886E-2"/>
          <c:y val="0.15626464825699968"/>
          <c:w val="0.93247922134733152"/>
          <c:h val="0.7216256518226066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1000 хүн амд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1.5432098765432356E-2"/>
                  <c:y val="-3.27868852459017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5432098765432356E-2"/>
                  <c:y val="3.00546448087432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2000 он</c:v>
                </c:pt>
                <c:pt idx="1">
                  <c:v>2001 он</c:v>
                </c:pt>
                <c:pt idx="2">
                  <c:v>2002 он</c:v>
                </c:pt>
                <c:pt idx="3">
                  <c:v>2003 он</c:v>
                </c:pt>
                <c:pt idx="4">
                  <c:v>2004 он</c:v>
                </c:pt>
                <c:pt idx="5">
                  <c:v>2005 он</c:v>
                </c:pt>
                <c:pt idx="6">
                  <c:v>2006 он</c:v>
                </c:pt>
                <c:pt idx="7">
                  <c:v>2007 он</c:v>
                </c:pt>
                <c:pt idx="8">
                  <c:v>2008 он</c:v>
                </c:pt>
                <c:pt idx="9">
                  <c:v>2009 он</c:v>
                </c:pt>
                <c:pt idx="10">
                  <c:v>2010 он</c:v>
                </c:pt>
                <c:pt idx="11">
                  <c:v>2011 он</c:v>
                </c:pt>
                <c:pt idx="12">
                  <c:v>2012 он</c:v>
                </c:pt>
                <c:pt idx="13">
                  <c:v>2013 он</c:v>
                </c:pt>
                <c:pt idx="14">
                  <c:v>2014 он</c:v>
                </c:pt>
                <c:pt idx="15">
                  <c:v>2015 он </c:v>
                </c:pt>
                <c:pt idx="16">
                  <c:v>2016 он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3.0000000000000051E-2</c:v>
                </c:pt>
                <c:pt idx="4">
                  <c:v>1</c:v>
                </c:pt>
                <c:pt idx="5">
                  <c:v>0.30000000000000032</c:v>
                </c:pt>
                <c:pt idx="6">
                  <c:v>0.70000000000000062</c:v>
                </c:pt>
                <c:pt idx="7">
                  <c:v>1.5</c:v>
                </c:pt>
                <c:pt idx="8">
                  <c:v>3.2</c:v>
                </c:pt>
                <c:pt idx="9">
                  <c:v>0.5</c:v>
                </c:pt>
                <c:pt idx="10">
                  <c:v>1.8</c:v>
                </c:pt>
                <c:pt idx="11">
                  <c:v>1</c:v>
                </c:pt>
                <c:pt idx="12">
                  <c:v>2.6</c:v>
                </c:pt>
                <c:pt idx="13">
                  <c:v>0.8</c:v>
                </c:pt>
                <c:pt idx="14">
                  <c:v>1.9000000000000001</c:v>
                </c:pt>
                <c:pt idx="15">
                  <c:v>1.6</c:v>
                </c:pt>
                <c:pt idx="16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Дундаж</c:v>
                </c:pt>
              </c:strCache>
            </c:strRef>
          </c:tx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2000 он</c:v>
                </c:pt>
                <c:pt idx="1">
                  <c:v>2001 он</c:v>
                </c:pt>
                <c:pt idx="2">
                  <c:v>2002 он</c:v>
                </c:pt>
                <c:pt idx="3">
                  <c:v>2003 он</c:v>
                </c:pt>
                <c:pt idx="4">
                  <c:v>2004 он</c:v>
                </c:pt>
                <c:pt idx="5">
                  <c:v>2005 он</c:v>
                </c:pt>
                <c:pt idx="6">
                  <c:v>2006 он</c:v>
                </c:pt>
                <c:pt idx="7">
                  <c:v>2007 он</c:v>
                </c:pt>
                <c:pt idx="8">
                  <c:v>2008 он</c:v>
                </c:pt>
                <c:pt idx="9">
                  <c:v>2009 он</c:v>
                </c:pt>
                <c:pt idx="10">
                  <c:v>2010 он</c:v>
                </c:pt>
                <c:pt idx="11">
                  <c:v>2011 он</c:v>
                </c:pt>
                <c:pt idx="12">
                  <c:v>2012 он</c:v>
                </c:pt>
                <c:pt idx="13">
                  <c:v>2013 он</c:v>
                </c:pt>
                <c:pt idx="14">
                  <c:v>2014 он</c:v>
                </c:pt>
                <c:pt idx="15">
                  <c:v>2015 он </c:v>
                </c:pt>
                <c:pt idx="16">
                  <c:v>2016 он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4">
                  <c:v>1</c:v>
                </c:pt>
                <c:pt idx="11">
                  <c:v>1</c:v>
                </c:pt>
              </c:numCache>
            </c:numRef>
          </c:val>
        </c:ser>
        <c:dropLines/>
        <c:marker val="1"/>
        <c:axId val="137949568"/>
        <c:axId val="137951104"/>
      </c:lineChart>
      <c:catAx>
        <c:axId val="137949568"/>
        <c:scaling>
          <c:orientation val="minMax"/>
        </c:scaling>
        <c:axPos val="b"/>
        <c:majorGridlines/>
        <c:min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951104"/>
        <c:crosses val="autoZero"/>
        <c:auto val="1"/>
        <c:lblAlgn val="ctr"/>
        <c:lblOffset val="100"/>
      </c:catAx>
      <c:valAx>
        <c:axId val="137951104"/>
        <c:scaling>
          <c:orientation val="minMax"/>
        </c:scaling>
        <c:delete val="1"/>
        <c:axPos val="l"/>
        <c:minorGridlines/>
        <c:numFmt formatCode="General" sourceLinked="1"/>
        <c:tickLblPos val="none"/>
        <c:crossAx val="137949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0.30233</cdr:x>
      <cdr:y>0</cdr:y>
    </cdr:from>
    <cdr:to>
      <cdr:x>0.5814</cdr:x>
      <cdr:y>0.19444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0.08889</cdr:x>
      <cdr:y>0.69444</cdr:y>
    </cdr:from>
    <cdr:to>
      <cdr:x>0.62222</cdr:x>
      <cdr:y>0.86111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04800" y="1905000"/>
          <a:ext cx="1828800" cy="45720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0.04587</cdr:x>
      <cdr:y>0.67606</cdr:y>
    </cdr:from>
    <cdr:to>
      <cdr:x>0.95328</cdr:x>
      <cdr:y>0.67606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81000" y="3657600"/>
          <a:ext cx="7536766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14C3-BF39-4697-8FD2-5453058E914C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2E93-16A4-4F93-B6AC-62EFA4B12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C9B6-D703-4D1B-B64F-5ECFF6E6132B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A19A5-F129-43BA-8DC1-57EDE3CC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291" y="4343179"/>
            <a:ext cx="5485420" cy="4114357"/>
          </a:xfrm>
          <a:prstGeom prst="rect">
            <a:avLst/>
          </a:prstGeom>
        </p:spPr>
        <p:txBody>
          <a:bodyPr lIns="92010" tIns="92010" rIns="92010" bIns="9201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073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mn-MN" b="1" dirty="0"/>
              <a:t>Эрүүл</a:t>
            </a:r>
            <a:r>
              <a:rPr lang="mn-MN" b="1" baseline="0" dirty="0"/>
              <a:t> мэндийн статистик мэдээгээр хүн амын өвчлөлийн тэргүүлэх шалтгаанд амьсгалын эрхтэн тогтолцооны өвчлөл орж байна. Энэ нь өнөөдрийн агаарын бохирдол, хүн амын </a:t>
            </a:r>
            <a:r>
              <a:rPr lang="mn-MN" b="1" baseline="0" dirty="0" smtClean="0"/>
              <a:t>амьдралын буруу хэвшил, </a:t>
            </a:r>
            <a:r>
              <a:rPr lang="mn-M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орчны бохирдол </a:t>
            </a:r>
            <a:r>
              <a:rPr lang="mn-M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зэрэг </a:t>
            </a:r>
            <a:r>
              <a:rPr lang="mn-MN" b="1" baseline="0" dirty="0"/>
              <a:t>олон хүчин зүйлтэй хамааралтай. </a:t>
            </a:r>
            <a:endParaRPr lang="mn-MN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mn-MN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mn-MN" b="1" baseline="0" dirty="0"/>
              <a:t>Мөн </a:t>
            </a:r>
            <a:r>
              <a:rPr lang="mn-MN" b="1" baseline="0" dirty="0" smtClean="0"/>
              <a:t>Зүрх судасны өвчлөл жилээс </a:t>
            </a:r>
            <a:r>
              <a:rPr lang="mn-MN" b="1" baseline="0" dirty="0"/>
              <a:t>жилд нэмэгдэж байгааг харж болно. Бид </a:t>
            </a:r>
            <a:r>
              <a:rPr lang="mn-MN" b="1" baseline="0" dirty="0" smtClean="0"/>
              <a:t>нийгмийн эрүүл мэнд, урьдчилан сэргийлэх </a:t>
            </a:r>
            <a:r>
              <a:rPr lang="mn-MN" b="1" baseline="0" dirty="0"/>
              <a:t>арга хэмжээ авсан нөхцөлд энэ өвчлөл буурах </a:t>
            </a:r>
            <a:r>
              <a:rPr lang="mn-MN" b="1" baseline="0" dirty="0" smtClean="0"/>
              <a:t>боломжтой. Эмэгтэйчүүдийн дунд цусны даралт ихдэх өвчин, эрэгтэйчүүдийн дунд тархинд цус харвах өвчин давамгай байгааг анхааран эрэгтэй, эмэгтэйчүүдэд чиглэсэн бодит арга хэмжээг хэрэгжүүлэхийг шаардаж байна. </a:t>
            </a:r>
          </a:p>
          <a:p>
            <a:pPr marL="171450" indent="-171450">
              <a:buFontTx/>
              <a:buChar char="-"/>
            </a:pPr>
            <a:endParaRPr lang="mn-MN" b="1" baseline="0" dirty="0" smtClean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endParaRPr lang="mn-M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3763C-5AC6-4A23-A2BE-B9F8A7A307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74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baseline="0" dirty="0" smtClean="0"/>
              <a:t>Эрүүүл мэндийн үзүүлэлтээс харахад  нас баралтын тэргүүлэх шалтгаанд Зүрх судасны өвчин,хавдар</a:t>
            </a:r>
            <a:r>
              <a:rPr lang="mn-MN" baseline="0" dirty="0"/>
              <a:t>, </a:t>
            </a:r>
            <a:r>
              <a:rPr lang="mn-MN" baseline="0" dirty="0" smtClean="0"/>
              <a:t>осол гэмтэл тэргүүлж байна</a:t>
            </a:r>
            <a:r>
              <a:rPr lang="mn-MN" baseline="0" dirty="0"/>
              <a:t>. Иймд НЭМ-ийн тулгамдсан асуудал нь хүн амыг архаг өвчнөөс сэргийлэх, эрүүл амьдралыг </a:t>
            </a:r>
            <a:r>
              <a:rPr lang="mn-MN" baseline="0" dirty="0" smtClean="0"/>
              <a:t>дэмжихийг шаардаж </a:t>
            </a:r>
            <a:r>
              <a:rPr lang="mn-MN" baseline="0" dirty="0"/>
              <a:t>байна.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3763C-5AC6-4A23-A2BE-B9F8A7A307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106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B468-EACA-453E-9125-EC08209343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9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1109B-3EF1-4235-A5E3-AF4D3967B3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445336-ED23-4E08-94BB-E74D76FA059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E1B48B-687F-4005-B371-B1F95C72D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e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jpeg"/><Relationship Id="rId5" Type="http://schemas.openxmlformats.org/officeDocument/2006/relationships/image" Target="../media/image20.emf"/><Relationship Id="rId15" Type="http://schemas.openxmlformats.org/officeDocument/2006/relationships/image" Target="../media/image16.jpeg"/><Relationship Id="rId10" Type="http://schemas.openxmlformats.org/officeDocument/2006/relationships/image" Target="../media/image25.jpeg"/><Relationship Id="rId4" Type="http://schemas.openxmlformats.org/officeDocument/2006/relationships/image" Target="../media/image19.emf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981200"/>
          </a:xfrm>
        </p:spPr>
        <p:txBody>
          <a:bodyPr/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Монгол хүний эрүүл мэнд-хүнсний аюулгүй байдал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7391400" cy="15240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mn-M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А.Цогцэцэг, </a:t>
            </a:r>
          </a:p>
          <a:p>
            <a:pPr algn="r"/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МУ-ын ЗГ-ын гишүүн, </a:t>
            </a:r>
          </a:p>
          <a:p>
            <a:pPr algn="r"/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Эрүүл мэндийн сайд,</a:t>
            </a:r>
          </a:p>
          <a:p>
            <a:pPr algn="r"/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Доктор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133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> </a:t>
            </a:r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Хүнсний аюулгүй байдлын хууль эрх зүйн орчин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4906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 Монгол Улсын хууль: </a:t>
            </a:r>
          </a:p>
          <a:p>
            <a:pPr marL="457200" indent="-457200">
              <a:buAutoNum type="arabicPeriod"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Хүнсний тухай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2012 он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Хүнсний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бүтээгдэхүүний аюулгүй байдлыг хангах 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тухай”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2012 он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ахуйн 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тухай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2016 он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Усны тухай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2012 он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mn-MN" sz="2600" dirty="0">
                <a:latin typeface="Arial" pitchFamily="34" charset="0"/>
                <a:cs typeface="Arial" pitchFamily="34" charset="0"/>
              </a:rPr>
              <a:t>Нялх, балчир хүүхдийн хүнсний тухай хууль, 2017-05-12</a:t>
            </a:r>
            <a:endParaRPr lang="mn-MN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mn-MN" sz="2300" dirty="0">
                <a:latin typeface="Arial" pitchFamily="34" charset="0"/>
                <a:cs typeface="Arial" pitchFamily="34" charset="0"/>
              </a:rPr>
              <a:t> </a:t>
            </a:r>
            <a:endParaRPr lang="mn-MN" sz="2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Үндэсний хөтөлбөр:</a:t>
            </a:r>
          </a:p>
          <a:p>
            <a:pPr>
              <a:buNone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1. Хүн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амын хоол 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тэжээл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2016-2025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2. Амьдралын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буруу хэвшлээс үүдэлтэй 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эмгэгээс сэргийлэх, 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хянах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2014-2020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 </a:t>
            </a:r>
            <a:endParaRPr lang="mn-MN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Стратеги: </a:t>
            </a:r>
          </a:p>
          <a:p>
            <a:pPr>
              <a:buNone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1. Давсны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хэрэглээг 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бууруулах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үндэсний стратеги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2015-2025 он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mn-MN" sz="2600" dirty="0" smtClean="0">
                <a:latin typeface="Arial" pitchFamily="34" charset="0"/>
                <a:cs typeface="Arial" pitchFamily="34" charset="0"/>
              </a:rPr>
              <a:t>2. Хүнсний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аюулгүй байдлыг хангах салбар дундын стратеги”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2016-2021он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ХАБ-ын  гол хуульд тусгагдсан ЭМЯ-ны хэрэгжүүлэх заалтууд </a:t>
            </a:r>
            <a:endParaRPr lang="en-US" sz="24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868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mn-MN" sz="5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“ХҮНСНИЙ ТУХАЙ “ ХУУЛЬ, </a:t>
            </a: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(2012</a:t>
            </a: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 ОН</a:t>
            </a: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5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600" dirty="0" smtClean="0">
                <a:latin typeface="Arial" pitchFamily="34" charset="0"/>
                <a:cs typeface="Arial" pitchFamily="34" charset="0"/>
              </a:rPr>
              <a:t>5.1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Монгол хүний бие махбодийн хэвийн үйл ажиллагаа, өсөлт хөгжилтийг хангах, илч зарцуулалтыг нөхөхөд шаардагдах хүнс, үндсэн шимт бодис, эрдэс аминдэмийн зохистой хэмжээг батлах</a:t>
            </a:r>
          </a:p>
          <a:p>
            <a:pPr algn="just"/>
            <a:r>
              <a:rPr lang="en-US" sz="5600" dirty="0" smtClean="0">
                <a:latin typeface="Arial" pitchFamily="34" charset="0"/>
                <a:cs typeface="Arial" pitchFamily="34" charset="0"/>
              </a:rPr>
              <a:t>9.1.1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Хүн амын хоол тэжээлийн үндэсний судалгааг таван жил тутамд хийж, дүнг холбогдох төрийн байгууллага, олон нийтэд мэдээлэх</a:t>
            </a:r>
          </a:p>
          <a:p>
            <a:pPr algn="just"/>
            <a:r>
              <a:rPr lang="en-US" sz="5600" dirty="0" smtClean="0">
                <a:latin typeface="Arial" pitchFamily="34" charset="0"/>
                <a:cs typeface="Arial" pitchFamily="34" charset="0"/>
              </a:rPr>
              <a:t>9.1.2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Нотолгоонд үндэслэн хүн амын зохистой хооллолт болон эрүүл хүнсний талаар зөвлөмж гаргаж, мэдээлэл, сургалт, сурталчилгаа зохион байгуулах </a:t>
            </a:r>
          </a:p>
          <a:p>
            <a:pPr algn="just"/>
            <a:r>
              <a:rPr lang="en-US" sz="5600" dirty="0" smtClean="0">
                <a:latin typeface="Arial" pitchFamily="34" charset="0"/>
                <a:cs typeface="Arial" pitchFamily="34" charset="0"/>
              </a:rPr>
              <a:t>9.2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Зарим төрлийн хүнсний бүтээгдэхүүнийг хүний бие махбодид зайлшгүй шаардлагатай биологийн идэвхт хүчин зүйлээр баяжуулах, эсхүл илүүдэл бодисын агууламжийг багасган зохицуулж болно.</a:t>
            </a:r>
          </a:p>
          <a:p>
            <a:endParaRPr lang="mn-MN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“ХҮНСНИЙ БҮТЭЭГДЭХҮҮНИЙ АЮУЛГҮЙ БАЙДЛЫН ХАНГАХ ТУХАЙ” ХУУЛЬ </a:t>
            </a: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(2012 </a:t>
            </a: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 )</a:t>
            </a:r>
            <a:endParaRPr lang="mn-MN" sz="5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5600" dirty="0" smtClean="0">
                <a:latin typeface="Arial" pitchFamily="34" charset="0"/>
                <a:cs typeface="Arial" pitchFamily="34" charset="0"/>
              </a:rPr>
              <a:t>17.2.1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Тусгай хоолны дэглэмтэй хүнд зориулсан хүнсний бүтээгдэхүүн, нярай, бага насны болон цэцэрлэгийн хүүхэд, ЕБС-ийн бага ангийн сурагчдад зориулсан хүнсний түүхий эд, бүтээгдэхүүн болон хоол үйлдвэрлэлд тавих шаардлагыг тогтоох</a:t>
            </a:r>
          </a:p>
          <a:p>
            <a:pPr>
              <a:buFont typeface="Courier New" pitchFamily="49" charset="0"/>
              <a:buChar char="o"/>
            </a:pPr>
            <a:r>
              <a:rPr lang="en-US" sz="5600" dirty="0" smtClean="0">
                <a:latin typeface="Arial" pitchFamily="34" charset="0"/>
                <a:cs typeface="Arial" pitchFamily="34" charset="0"/>
              </a:rPr>
              <a:t>17.2.4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Хоол хүнснээс шалтгаалсан байнгын болон өвчлөлийн үеийн тандалт судалгааг хийж, яаралтай авч хэрэгжүүлэх арга хэмжээг төлөвлөн зохион байгуулж, үр дүнг олон улсын мэдээллийн сүлжээнд болон нийтэд мэдээлэх </a:t>
            </a:r>
          </a:p>
          <a:p>
            <a:pPr>
              <a:buFont typeface="Courier New" pitchFamily="49" charset="0"/>
              <a:buChar char="o"/>
            </a:pPr>
            <a:r>
              <a:rPr lang="en-US" sz="5600" dirty="0" smtClean="0">
                <a:latin typeface="Arial" pitchFamily="34" charset="0"/>
                <a:cs typeface="Arial" pitchFamily="34" charset="0"/>
              </a:rPr>
              <a:t>12.2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Хүнсний түүхий эд, бүтээгдэхүүний эрсдэлээс шалтгаалан зайлшгүй сав, баглаа боодол болон шошго хэрэглэх хүнсний түүхий эд, бүтээгдэхүүний төрөл, шошголохтой холбогдсон журам</a:t>
            </a:r>
            <a:endParaRPr lang="en-US" sz="56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5600" dirty="0" smtClean="0">
                <a:latin typeface="Arial" pitchFamily="34" charset="0"/>
                <a:cs typeface="Arial" pitchFamily="34" charset="0"/>
              </a:rPr>
              <a:t>14.1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Хувиргасан амьд организмаас гаралтай хүнсний түүхий эд, бүтээгдэхүүний эрсдэлийн үнэлгээ хийх, бүртгэх журам </a:t>
            </a:r>
          </a:p>
          <a:p>
            <a:pPr>
              <a:buFont typeface="Courier New" pitchFamily="49" charset="0"/>
              <a:buChar char="o"/>
            </a:pPr>
            <a:r>
              <a:rPr lang="en-US" sz="5600" dirty="0" smtClean="0">
                <a:latin typeface="Arial" pitchFamily="34" charset="0"/>
                <a:cs typeface="Arial" pitchFamily="34" charset="0"/>
              </a:rPr>
              <a:t>17.2.2 </a:t>
            </a:r>
            <a:r>
              <a:rPr lang="mn-MN" sz="5600" dirty="0" smtClean="0">
                <a:latin typeface="Arial" pitchFamily="34" charset="0"/>
                <a:cs typeface="Arial" pitchFamily="34" charset="0"/>
              </a:rPr>
              <a:t>Хүнсний түүхий эд, бүтээгдэхүүн, хүнсний нэмэлтэд агуулагдах бохирдуулагчийн зөвшөөрөгдөх дээд хэмжээг олон улсын стандартад нийцүүлэн тогтоох</a:t>
            </a:r>
          </a:p>
          <a:p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mn-MN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7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dirty="0" smtClean="0"/>
              <a:t>   </a:t>
            </a:r>
            <a:r>
              <a:rPr lang="mn-MN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Боловсруулсан гол журам, зааврууд 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820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mn-MN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mn-MN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Хүнсний үйлдвэрлэл, үйлчилгээ, хүүхдийн байгууллагын ажилтанд тавих эрүүл мэндийн шаардлага, үзлэгт хамруулах журам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 Сайдын 2013 оны 212 дугаар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Тусгай хоолны дэглэмтэй хүн, нярай, бага насны болон цэцэрлэгийн хүүхэд, ерөнхий боловсролын сургуулийн бага ангийн сурагчдад зориулсан хүнсний түүхий эд, бүтээгдэхүүн, хоол үйлдвэрлэлд тавих шаардлага, түүнийг тогтоох журам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 Сайдын 2013 оны 207 дугаар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“Хүнсний бүтээгдэхүүний аюулгүй байдлын үзүүлэлтүүд”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Сайдын 2014 оны 384 дүгээр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Эх, бага насны хүүхдийн хооллолтыг дэмжих стратеги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Сайдын 2015 оны 325 дугаар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Хоногийн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хоол хүнсээр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авбал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зохих илчлэг, үндсэн шимт бодис, аминдэм, эрдэс бодисын хэмжээ батлах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тухай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Сайдын 2017 оны  А/74 дүгээр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 Заавар батлах тухай /хүнсний сав боодлын нүүрэн хэсэгт шим тэжээлийн мэдээлэл байршуулах заавар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Сайдын 2017 оны А/221 дүгээр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Хоол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хүнсээр дамжих өвчний үеийн хариу арга хэмжээ авах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журам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Эрүүл мэндийн Сайдын 2017 оны  А/328 дугаар тушаал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mn-MN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mn-MN" dirty="0" smtClean="0"/>
              <a:t> </a:t>
            </a:r>
            <a:r>
              <a:rPr lang="mn-M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ХАБ: судалгаа, шинжилгээ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143001"/>
          <a:ext cx="8305800" cy="568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365"/>
                <a:gridCol w="2561602"/>
                <a:gridCol w="4579833"/>
              </a:tblGrid>
              <a:tr h="402627"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Хугацаа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Сэдэв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Хамрах хүрээ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Arial" pitchFamily="34" charset="0"/>
                          <a:cs typeface="Arial" pitchFamily="34" charset="0"/>
                        </a:rPr>
                        <a:t>үр дүн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5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ДЭМБ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Сургуулийн хоол хүнсний орчин:</a:t>
                      </a:r>
                      <a:r>
                        <a:rPr lang="mn-MN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Хоол хүнсний зар сурталчилгаа, түүний хүртээмж</a:t>
                      </a:r>
                      <a:endParaRPr lang="en-US" sz="1400" b="0" i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n-MN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УБ, 6 дүүрэг,</a:t>
                      </a:r>
                      <a:r>
                        <a:rPr lang="mn-MN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30 сургууль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Үр дүн: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Сургууль дотор худалдаалдаг, мөн “Үдийн цай“ хөтөлбөрөөр олгодог бүтээгдэхүүний 70 орчим хувийг эрүүл бус хүнс эзэлж, ялангуяа  чихэр, шоколад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(35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зайрмаг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12%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чокобай ба контик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9%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бохь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8%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чипс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7%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зэрэг бүтээгдэхүүний худалдаа түгээмэл байна.</a:t>
                      </a:r>
                      <a:endParaRPr lang="mn-MN" sz="14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06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ДЭМБ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“ЕБС-ийн орчинд борлуулагдаж буй хүнс хоолны чанар, аюулгүй байдал, эрсдлийн үнэлгээ” судалгаа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УБ,</a:t>
                      </a:r>
                      <a:r>
                        <a:rPr lang="mn-M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дүүрэг, ЕБ</a:t>
                      </a:r>
                      <a:r>
                        <a:rPr lang="mn-M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</a:t>
                      </a: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сургуулийн 1418 сурагч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Үр дүн: 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Нян судлалын шинжилгээнд авсан дээжийн 2-9.8 %</a:t>
                      </a:r>
                      <a:r>
                        <a:rPr kumimoji="0" lang="en-US" sz="14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E.coli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Bacillus cereus</a:t>
                      </a:r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зэрэг хоолны хордлого үүсгэх эмгэг төрөгч нян, 3.6% хөгц мөөгөнцрийн бохирдолтой байв.</a:t>
                      </a:r>
                      <a:endParaRPr lang="mn-MN" sz="14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00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ДЭМБ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Өргөн хэрэглээний зарим хүнсний бүтээгдэхүүний афлатоксин агууламжийг танадах, үнэлэх”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судалгаа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 нэрийн хүнсний бүтээгдэхүүн,</a:t>
                      </a:r>
                      <a:r>
                        <a:rPr lang="mn-M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нийт </a:t>
                      </a: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 дээж, 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mn-M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Үр дүн: Шинжилсэн нийт  бүтээгдэхүүний 55.6% (20 нэр) буюу дээжийн 27.6% (42 дээж)-д 8 төрлийн пестицидийн үлдэгдэл илэрсэн.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29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b="0" dirty="0" smtClean="0">
                          <a:latin typeface="Arial" pitchFamily="34" charset="0"/>
                          <a:cs typeface="Arial" pitchFamily="34" charset="0"/>
                        </a:rPr>
                        <a:t>НҮБХС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Эхийн сүү орлуулагч бүтээгдэхүүний маркетингийн судалгаа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УБ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БГД, ХУД, ЧД, БЗД, СХД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Дорнод, Дорноговь, Ховд, Сэлэнгэ - 520 эх, 120 эрүүл мэндийн ажилтан</a:t>
                      </a:r>
                    </a:p>
                    <a:p>
                      <a:r>
                        <a:rPr lang="mn-MN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Үр дүн:  ЭСОБ-ны</a:t>
                      </a:r>
                      <a:r>
                        <a:rPr lang="mn-M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импорт 2005 -2014 онд 543,7 тн-оос 758,2 тн болж өссөн байна. Эрүүл мэндийн байгууллагын ажилтнуудын 93,5% нь ЭСОБ-ын талаарх хууль, журмыг мэдэхгүй байна.</a:t>
                      </a:r>
                      <a:endParaRPr lang="mn-MN" sz="14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33400" y="228601"/>
            <a:ext cx="8181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ХООЛНЫ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ХОРДЛОГОТ ХАЛДВАРЫН ХӨДЛӨЛ ЗҮЙ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10 000 хүн амд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1" y="1219200"/>
          <a:ext cx="8686800" cy="54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131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 хэмжээнд 2011-2017 оны эхний 6 сард бүртгэгдсэн </a:t>
            </a:r>
            <a:br>
              <a:rPr lang="mn-M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хоолны хордлогот халдвар</a:t>
            </a:r>
            <a:r>
              <a:rPr lang="mn-M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10066061"/>
              </p:ext>
            </p:extLst>
          </p:nvPr>
        </p:nvGraphicFramePr>
        <p:xfrm>
          <a:off x="533400" y="1219199"/>
          <a:ext cx="8229600" cy="4693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661"/>
                <a:gridCol w="1548143"/>
                <a:gridCol w="1548143"/>
                <a:gridCol w="3666653"/>
              </a:tblGrid>
              <a:tr h="992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Дэгдэлт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Өвчилсөн хүний тоо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mn-MN" sz="1800" b="1" dirty="0" smtClean="0">
                          <a:latin typeface="Arial" pitchFamily="34" charset="0"/>
                          <a:cs typeface="Arial" pitchFamily="34" charset="0"/>
                        </a:rPr>
                        <a:t>Нянгийн гаралтай хоолны хордлого:</a:t>
                      </a:r>
                      <a:r>
                        <a:rPr lang="mn-M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mn-MN" sz="18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800" b="0" dirty="0" smtClean="0">
                          <a:latin typeface="Arial" pitchFamily="34" charset="0"/>
                          <a:cs typeface="Arial" pitchFamily="34" charset="0"/>
                        </a:rPr>
                        <a:t>Зоогийн газарт: </a:t>
                      </a:r>
                      <a:r>
                        <a:rPr lang="mn-MN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18,5%</a:t>
                      </a:r>
                    </a:p>
                    <a:p>
                      <a:r>
                        <a:rPr lang="mn-MN" sz="1800" b="0" dirty="0" smtClean="0">
                          <a:latin typeface="Arial" pitchFamily="34" charset="0"/>
                          <a:cs typeface="Arial" pitchFamily="34" charset="0"/>
                        </a:rPr>
                        <a:t>Сургууль, цэцэрлэгт:       40,7% Албан байгууллагын хоолны газарт:                              22,2% </a:t>
                      </a:r>
                    </a:p>
                    <a:p>
                      <a:r>
                        <a:rPr lang="mn-MN" sz="1800" b="0" dirty="0" smtClean="0">
                          <a:latin typeface="Arial" pitchFamily="34" charset="0"/>
                          <a:cs typeface="Arial" pitchFamily="34" charset="0"/>
                        </a:rPr>
                        <a:t>Гэрийн нөхцөлд:              18,5% </a:t>
                      </a:r>
                    </a:p>
                    <a:p>
                      <a:endParaRPr lang="mn-MN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mn-MN" sz="1800" b="1" dirty="0" smtClean="0">
                          <a:latin typeface="Arial" pitchFamily="34" charset="0"/>
                          <a:cs typeface="Arial" pitchFamily="34" charset="0"/>
                        </a:rPr>
                        <a:t>Гол</a:t>
                      </a:r>
                      <a:r>
                        <a:rPr lang="mn-MN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ү</a:t>
                      </a:r>
                      <a:r>
                        <a:rPr lang="mn-MN" sz="1800" b="1" dirty="0" smtClean="0">
                          <a:latin typeface="Arial" pitchFamily="34" charset="0"/>
                          <a:cs typeface="Arial" pitchFamily="34" charset="0"/>
                        </a:rPr>
                        <a:t>үсгэгчид:</a:t>
                      </a:r>
                    </a:p>
                    <a:p>
                      <a:r>
                        <a:rPr lang="en-US" sz="18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Shigella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:        </a:t>
                      </a:r>
                      <a:r>
                        <a:rPr lang="mn-MN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28.2%</a:t>
                      </a:r>
                    </a:p>
                    <a:p>
                      <a:r>
                        <a:rPr lang="en-US" sz="18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Salmonelle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:    </a:t>
                      </a:r>
                      <a:r>
                        <a:rPr lang="mn-MN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28.2%</a:t>
                      </a:r>
                    </a:p>
                    <a:p>
                      <a:r>
                        <a:rPr lang="en-US" sz="18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E.coli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:             </a:t>
                      </a:r>
                      <a:r>
                        <a:rPr lang="mn-MN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15.6%</a:t>
                      </a:r>
                    </a:p>
                    <a:p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Staphylococcus:       </a:t>
                      </a:r>
                      <a:r>
                        <a:rPr lang="mn-MN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9.4%</a:t>
                      </a:r>
                    </a:p>
                    <a:p>
                      <a:r>
                        <a:rPr lang="mn-MN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445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45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45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45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79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79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9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2017-6 </a:t>
                      </a: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сар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9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2662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375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2965" y="476672"/>
            <a:ext cx="8559110" cy="90213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mn-M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ХАБ-ын ОУ-ын хамтын үйл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ажиллагаанд МУ-ын оролцоог нэмэгдүүлэх</a:t>
            </a:r>
            <a:endParaRPr lang="en-US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556792"/>
            <a:ext cx="6965974" cy="42672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2005 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оноос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НҮБ-ын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ХХААБ, ДЭМБ-ын хамтарсан Хүнсний Эрх Зүйн Комисс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(CAC)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-той хамтран ажиллаж байна.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оноос: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ДЭМБ-ын Хүнсний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Аюулгүй Байдлын Олон Улсын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Байгууллагуудын Сүлжээ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(INFOSAN)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-нд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оролцож байна.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Үйл ажиллагаа: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"/>
              <a:defRPr/>
            </a:pPr>
            <a:r>
              <a:rPr lang="mn-MN" sz="1600" dirty="0">
                <a:latin typeface="Arial" pitchFamily="34" charset="0"/>
                <a:cs typeface="Arial" pitchFamily="34" charset="0"/>
              </a:rPr>
              <a:t>МУ-ын хүнсний стандартыг ОУ-ын жишигт нийцүүлэх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 typeface="Symbol" pitchFamily="18" charset="2"/>
              <a:buChar char=""/>
              <a:defRPr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Удирдамж, зөвлөмж, гарын авлагыг орчуулах, хэвлүүлэх, түгээх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 typeface="Symbol" pitchFamily="18" charset="2"/>
              <a:buChar char=""/>
              <a:defRPr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ОУ-ын стандартын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төсөлд үндэсний байр суурийг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илэрхийлэх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"/>
              <a:defRPr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Үндэсний түвшинд оролцоо, хамтын ажиллагааг нэмэгдүүлэх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874293" cy="7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00"/>
            <a:ext cx="864096" cy="80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Group Photo, 10 Dec 2013, Manila Philip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74304"/>
            <a:ext cx="167377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D:\Tungaa, work\Codex, 2009\Photo, Codex activity of the Mongolia in 2009\Launching of the National Codex Secretariat working unit, 24 June 2009\PICT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54425"/>
            <a:ext cx="1673771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_MG_01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16105"/>
            <a:ext cx="1673771" cy="10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All Users\Documents\My Pictures\Infos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1573213" cy="18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Altansukh\Desktop\New folder (2)\Codex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3" t="2856"/>
          <a:stretch>
            <a:fillRect/>
          </a:stretch>
        </p:blipFill>
        <p:spPr bwMode="auto">
          <a:xfrm>
            <a:off x="6094137" y="4786925"/>
            <a:ext cx="1477963" cy="191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Altansukh\Desktop\New folder (2)\Codex 6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81" b="20357"/>
          <a:stretch>
            <a:fillRect/>
          </a:stretch>
        </p:blipFill>
        <p:spPr bwMode="auto">
          <a:xfrm>
            <a:off x="7636004" y="4800600"/>
            <a:ext cx="1406525" cy="19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Altansukh\Desktop\New folder (2)\Food standard, Brocshure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83" b="12195"/>
          <a:stretch>
            <a:fillRect/>
          </a:stretch>
        </p:blipFill>
        <p:spPr bwMode="auto">
          <a:xfrm>
            <a:off x="304800" y="5548983"/>
            <a:ext cx="976362" cy="13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Altansukh\Desktop\New folder (2)\Codex 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6" t="1959" r="12903" b="15784"/>
          <a:stretch>
            <a:fillRect/>
          </a:stretch>
        </p:blipFill>
        <p:spPr bwMode="auto">
          <a:xfrm>
            <a:off x="2743200" y="4876800"/>
            <a:ext cx="1449178" cy="17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fbcdn-sphotos-b-a.akamaihd.net/hphotos-ak-xpt1/t31.0-8/s960x960/12045795_820457011386121_74196182363768598_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4203"/>
            <a:ext cx="669683" cy="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9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63408" cy="648072"/>
          </a:xfrm>
        </p:spPr>
        <p:txBody>
          <a:bodyPr/>
          <a:lstStyle/>
          <a:p>
            <a:pPr algn="ctr"/>
            <a:r>
              <a:rPr lang="mn-MN" sz="3200" b="1" dirty="0" smtClean="0">
                <a:solidFill>
                  <a:srgbClr val="FF0000"/>
                </a:solidFill>
                <a:latin typeface="0 Arial "/>
                <a:cs typeface="Arial" pitchFamily="34" charset="0"/>
              </a:rPr>
              <a:t>Сургалт,  мэдээлэл, сурталчилгаа </a:t>
            </a:r>
            <a:endParaRPr lang="en-US" sz="3200" b="1" dirty="0" smtClean="0">
              <a:solidFill>
                <a:srgbClr val="FF0000"/>
              </a:solidFill>
              <a:latin typeface="0 Arial "/>
              <a:cs typeface="Arial" pitchFamily="34" charset="0"/>
            </a:endParaRPr>
          </a:p>
        </p:txBody>
      </p:sp>
      <p:pic>
        <p:nvPicPr>
          <p:cNvPr id="15363" name="Picture 13" descr="Description: C:\Users\Altansukh\Desktop\New folder (2)\Safe food your ketchin 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17" b="20833"/>
          <a:stretch>
            <a:fillRect/>
          </a:stretch>
        </p:blipFill>
        <p:spPr bwMode="auto">
          <a:xfrm>
            <a:off x="7318375" y="1336675"/>
            <a:ext cx="14446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7" descr="Description: C:\Users\Altansukh\Desktop\New folder (2)\Codex 6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5" t="7692" r="19797" b="26923"/>
          <a:stretch>
            <a:fillRect/>
          </a:stretch>
        </p:blipFill>
        <p:spPr bwMode="auto">
          <a:xfrm>
            <a:off x="6376988" y="3259138"/>
            <a:ext cx="23860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1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63" y="3340100"/>
            <a:ext cx="169703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522413"/>
            <a:ext cx="14684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429000"/>
            <a:ext cx="23812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escription: Surguulin FS gude, 2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82713"/>
            <a:ext cx="1697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191" descr="Description: C:\Documents and Settings\All Users\Documents\My Pictures\Key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541463"/>
            <a:ext cx="1447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189" descr="Description: C:\Documents and Settings\All Users\Documents\My Pictures\Key 2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979988"/>
            <a:ext cx="1238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190" descr="Description: C:\Documents and Settings\All Users\Documents\My Pictures\Key 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979988"/>
            <a:ext cx="28178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192" descr="Description: C:\Documents and Settings\All Users\Documents\My Pictures\Key 2 0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275" y="5181600"/>
            <a:ext cx="9048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193" descr="Description: C:\Documents and Settings\All Users\Documents\My Pictures\Devuur 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88" y="5181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17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153511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5" descr="Description: BA11A857"/>
          <p:cNvPicPr>
            <a:picLocks noChangeAspect="1" noChangeArrowheads="1"/>
          </p:cNvPicPr>
          <p:nvPr/>
        </p:nvPicPr>
        <p:blipFill>
          <a:blip r:embed="rId14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7" t="4539" r="3915" b="5360"/>
          <a:stretch>
            <a:fillRect/>
          </a:stretch>
        </p:blipFill>
        <p:spPr bwMode="auto">
          <a:xfrm>
            <a:off x="6823075" y="4764088"/>
            <a:ext cx="14938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048" y="3497610"/>
            <a:ext cx="1511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200"/>
            </a:pPr>
            <a:r>
              <a:rPr lang="en-US" sz="1600" dirty="0">
                <a:latin typeface="0 Arial "/>
                <a:cs typeface="Arial" pitchFamily="34" charset="0"/>
              </a:rPr>
              <a:t>Food Safety Net Work Mongolia face book</a:t>
            </a:r>
            <a:r>
              <a:rPr lang="mn-MN" sz="1600" dirty="0">
                <a:latin typeface="0 Arial "/>
                <a:cs typeface="Arial" pitchFamily="34" charset="0"/>
              </a:rPr>
              <a:t>, </a:t>
            </a:r>
            <a:r>
              <a:rPr lang="en-US" sz="1600" dirty="0" smtClean="0">
                <a:latin typeface="0 Arial "/>
                <a:cs typeface="Arial" pitchFamily="34" charset="0"/>
              </a:rPr>
              <a:t>2015</a:t>
            </a:r>
            <a:r>
              <a:rPr lang="mn-MN" sz="1600" dirty="0" smtClean="0">
                <a:latin typeface="0 Arial "/>
                <a:cs typeface="Arial" pitchFamily="34" charset="0"/>
              </a:rPr>
              <a:t>.03</a:t>
            </a:r>
            <a:endParaRPr lang="en-US" sz="1600" dirty="0">
              <a:latin typeface="0 Arial "/>
              <a:cs typeface="Arial" pitchFamily="34" charset="0"/>
            </a:endParaRPr>
          </a:p>
        </p:txBody>
      </p:sp>
      <p:pic>
        <p:nvPicPr>
          <p:cNvPr id="17" name="Picture 2" descr="https://fbcdn-sphotos-b-a.akamaihd.net/hphotos-ak-xpt1/t31.0-8/s960x960/12045795_820457011386121_74196182363768598_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1"/>
            <a:ext cx="669683" cy="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0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Салбар хоорондын хамтын ажиллагаа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mn-MN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Үндэсний аюулгүй байдлын зөвлөл</a:t>
            </a: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Хүнс, хөдөө аж ахуй, хөнгөн үйлдвэрийн яам    </a:t>
            </a: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Боловсрол соёл, шинжлэх ухаан, спортын яам</a:t>
            </a: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Байгаль орчин, аялал жуулчлалын яам   </a:t>
            </a: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Шадар сайдын ажлын алба </a:t>
            </a: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Мэргэжлийн хяналтын ерөнхий газар </a:t>
            </a:r>
          </a:p>
          <a:p>
            <a:pPr>
              <a:buFont typeface="Wingdings" pitchFamily="2" charset="2"/>
              <a:buChar char="v"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Стандартчилал хэмжил зүйн газар </a:t>
            </a:r>
          </a:p>
          <a:p>
            <a:pPr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/>
            <a:r>
              <a:rPr lang="mn-MN" dirty="0" smtClean="0"/>
              <a:t> 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Цаашид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Хүнсэн дэх шимэгчийн болон вирусын бохирдол, хүнсний бохирдлын өртөлтийн  (пестицид, хүнд метал, эмийн бодис, цацраг идэвхит бодис г.м)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үнэлгээг хийх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 Шинэ технологиор үйлдвэрлэгдсэн хүнс, хувиргасан амьд организмаас гаралтай хүнс зэрэг дэвшилтэт технологиор үйлдвэрлэгдсэн хүнсний эрсдэлийг үнэлэх мэргэжилтэн болон лабораторийн  чадавхийг сайжруулах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Илчлэг, транс тос, чихэр, давсны агууламж өндөр хүнс, чихэрлэг ундааны үйлдвэрлэл, худалдааг татварын бодлогоор хязгаарлах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рүүл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мэндэд эрсдэлтэй хүнс”-ний зар  сурталчилгааг хориглох бодлого, эрх зүйн орчинг бүрдүүлэх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§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Хоол тэжээлийн далд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өлсгөлөн“ бууруулах - аминдэм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эрдэс бодисоор  бага насны хүүхэд, эмэгтэйчүүдийг хангахад шаардлагатай зардлыг улсын төсөвт жил бүр тусгаж  байх. </a:t>
            </a:r>
          </a:p>
          <a:p>
            <a:pPr marL="0"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Хүнсний тухай хуулийн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3.1.2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үнсний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аюулгүй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байдал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гэж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амьдралынхаа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туршид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чанартай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шим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тэжээллэг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аюулгүй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хүнсийг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эдийн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засаг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нөхцөл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байдал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зүйн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байршлаас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хамааран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огтвортой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хүртээмжтэй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сонгон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хэрэглэх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боломж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бүрдсэн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байхыг</a:t>
            </a:r>
            <a:r>
              <a:rPr lang="mn-MN" sz="2800" smtClean="0">
                <a:latin typeface="Arial" pitchFamily="34" charset="0"/>
                <a:cs typeface="Arial" pitchFamily="34" charset="0"/>
              </a:rPr>
              <a:t> хэлнэ.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4025" y="1371600"/>
            <a:ext cx="8229600" cy="40052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mn-M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Анхаарал  тавьсан Танд баярлалаа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C2CCF3-1F30-4086-A4B8-1CFE7A90F68D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2" descr="C:\Users\User\Downloads\Mongolian 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755967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ДЭМБ-ын Олон </a:t>
            </a:r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улсын Эрүүл мэндийн дүрэм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(2005)</a:t>
            </a:r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-ийн хэрэгжилтийн үнэлгээ, 2017 оны 5 дугаар сар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058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УРЬДЧИЛАН СЭРГИЙЛЭЛТ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Урьдчилан сэргийлэлт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Үндэсний хууль эрх зүй, бодлого болон санхүүжилт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ОУЭМД-ийн  зохицуулалт, харилцаа холбоо болон сурталчилгаа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Бичил биетний тэсвэржилт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Зоонозын халдварт өвчин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Хүнсний аюулгүй байдал</a:t>
            </a:r>
            <a:endParaRPr lang="en-US" sz="5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Биоаюулгүй ажиллагаа ба хамгаалалт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Дархлаажуулалт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 ИЛРҮҮЛЭЛТ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Лабораторийн үндэсний тогтолцоо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Бодит хугацааны тандалт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Мэдээллэх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5600" dirty="0" smtClean="0">
                <a:latin typeface="Arial" pitchFamily="34" charset="0"/>
                <a:cs typeface="Arial" pitchFamily="34" charset="0"/>
              </a:rPr>
              <a:t>Ажиллах хүчийг чадвахжуулах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 ХАРИУ АРГА ХЭМЖЭЭ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Бэлэн байдал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Онцгой байдлын үед авах арга хэмжээний үйл ажиллагаа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Эмнэлгийн тусламжийн хэрэгсэл болон боловсон хүчний тогтвортой байдлыг хангах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Эрсдлийн үнэлгээ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5600" b="1" dirty="0" smtClean="0">
                <a:latin typeface="Arial" pitchFamily="34" charset="0"/>
                <a:cs typeface="Arial" pitchFamily="34" charset="0"/>
              </a:rPr>
              <a:t>Нэвтрэн орох цэг болон ОУЭМД бусад эрсдлийг илрүүлэх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Нэвтрэн орох цэг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Химийн үйл явдлууд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mn-MN" sz="5600" dirty="0" smtClean="0">
                <a:latin typeface="Arial" pitchFamily="34" charset="0"/>
                <a:cs typeface="Arial" pitchFamily="34" charset="0"/>
              </a:rPr>
              <a:t>Цацрагийн аюулгүй байдал 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7823" y="991069"/>
            <a:ext cx="2370356" cy="41467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ХҮНСНИЙ АЮУЛГҮЙ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БАЙДАЛ:</a:t>
            </a:r>
            <a:b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n-MN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mn-MN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n-MN" sz="2400" b="1" dirty="0" smtClean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хэрэгжилт хангалттай </a:t>
            </a:r>
            <a:r>
              <a:rPr lang="en-US" sz="2400" b="1" dirty="0" smtClean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r>
              <a:rPr lang="en-US" sz="24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1" dirty="0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sz="quarter" idx="1"/>
          </p:nvPr>
        </p:nvSpPr>
        <p:spPr>
          <a:xfrm>
            <a:off x="2895601" y="838201"/>
            <a:ext cx="5956386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397953" indent="-37569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romanLcPeriod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Хүнсний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аюулгүй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байдлын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тандалт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хариу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арга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хэмжээний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үйл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ажиллагааг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дэмжих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хууль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latin typeface="Arial"/>
                <a:ea typeface="Arial"/>
                <a:cs typeface="Arial"/>
                <a:sym typeface="Arial"/>
              </a:rPr>
              <a:t>эрх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latin typeface="Arial"/>
                <a:ea typeface="Arial"/>
                <a:cs typeface="Arial"/>
                <a:sym typeface="Arial"/>
              </a:rPr>
              <a:t>зүйг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бэхжүүлэх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397953" indent="-37569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397953" indent="-37569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romanLcPeriod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Хоол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хүнстэй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холбоотой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өвчний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лабораторийн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хүчин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чадлыг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шинэ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шинжилгээ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арга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техник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нэвтрүүлэх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замаар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сайжруулах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97953" indent="-375690">
              <a:spcBef>
                <a:spcPts val="1578"/>
              </a:spcBef>
              <a:buClr>
                <a:srgbClr val="000000"/>
              </a:buClr>
              <a:buSzPct val="100000"/>
              <a:buFont typeface="Arial"/>
              <a:buAutoNum type="romanLcPeriod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Эрсдэлийн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үнэлгээ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хийх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болон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салбар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хоорондын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хариу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арга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хэмжээний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хамтарсан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багийн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хүний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нөөцийн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чадавхийг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сайжруулах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ялангуяа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аймаг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орон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нутагт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4" name="Shape 114"/>
          <p:cNvSpPr/>
          <p:nvPr/>
        </p:nvSpPr>
        <p:spPr>
          <a:xfrm>
            <a:off x="2307000" y="163554"/>
            <a:ext cx="2339572" cy="457123"/>
          </a:xfrm>
          <a:prstGeom prst="chevron">
            <a:avLst>
              <a:gd name="adj" fmla="val 47369"/>
            </a:avLst>
          </a:prstGeom>
          <a:solidFill>
            <a:srgbClr val="48BCE3"/>
          </a:solidFill>
          <a:ln>
            <a:noFill/>
          </a:ln>
        </p:spPr>
        <p:txBody>
          <a:bodyPr lIns="80134" tIns="40056" rIns="80134" bIns="40056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522072" y="163554"/>
            <a:ext cx="2339572" cy="457123"/>
          </a:xfrm>
          <a:prstGeom prst="chevron">
            <a:avLst>
              <a:gd name="adj" fmla="val 47369"/>
            </a:avLst>
          </a:prstGeom>
          <a:solidFill>
            <a:srgbClr val="3A9383"/>
          </a:solidFill>
          <a:ln>
            <a:noFill/>
          </a:ln>
        </p:spPr>
        <p:txBody>
          <a:bodyPr lIns="80134" tIns="40056" rIns="80134" bIns="40056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6737144" y="163554"/>
            <a:ext cx="2339572" cy="457123"/>
          </a:xfrm>
          <a:prstGeom prst="chevron">
            <a:avLst>
              <a:gd name="adj" fmla="val 47369"/>
            </a:avLst>
          </a:prstGeom>
          <a:solidFill>
            <a:srgbClr val="7DBE31"/>
          </a:solidFill>
          <a:ln>
            <a:noFill/>
          </a:ln>
        </p:spPr>
        <p:txBody>
          <a:bodyPr lIns="80134" tIns="40056" rIns="80134" bIns="40056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91928" y="163554"/>
            <a:ext cx="2339572" cy="457123"/>
          </a:xfrm>
          <a:prstGeom prst="chevron">
            <a:avLst>
              <a:gd name="adj" fmla="val 47369"/>
            </a:avLst>
          </a:prstGeom>
          <a:solidFill>
            <a:srgbClr val="1D65B5"/>
          </a:solidFill>
          <a:ln>
            <a:noFill/>
          </a:ln>
        </p:spPr>
        <p:txBody>
          <a:bodyPr lIns="80134" tIns="40056" rIns="80134" bIns="40056" anchor="ctr" anchorCtr="0">
            <a:noAutofit/>
          </a:bodyPr>
          <a:lstStyle/>
          <a:p>
            <a:pPr algn="ctr">
              <a:buSzPct val="25000"/>
            </a:pPr>
            <a:r>
              <a:rPr lang="en-US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PREVENT</a:t>
            </a:r>
          </a:p>
        </p:txBody>
      </p:sp>
    </p:spTree>
    <p:extLst>
      <p:ext uri="{BB962C8B-B14F-4D97-AF65-F5344CB8AC3E}">
        <p14:creationId xmlns="" xmlns:p14="http://schemas.microsoft.com/office/powerpoint/2010/main" val="34453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94456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Хүн амын өвчлөлийн тэргүүлэх 5 шалтгаан, </a:t>
            </a:r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10000 </a:t>
            </a:r>
            <a:r>
              <a:rPr lang="mn-M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хүн </a:t>
            </a:r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амд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52400" y="1143000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1000" y="1066800"/>
            <a:ext cx="838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099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01000" cy="762000"/>
          </a:xfrm>
        </p:spPr>
        <p:txBody>
          <a:bodyPr>
            <a:noAutofit/>
          </a:bodyPr>
          <a:lstStyle/>
          <a:p>
            <a:pPr algn="ctr"/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 баралтын тэргүүлэх 5 шалтгаан, </a:t>
            </a:r>
            <a:b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10000 хүн амд, 2004-2015 он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1736"/>
            <a:ext cx="8458200" cy="5501464"/>
          </a:xfrm>
        </p:spPr>
      </p:pic>
      <p:cxnSp>
        <p:nvCxnSpPr>
          <p:cNvPr id="6" name="Straight Connector 5"/>
          <p:cNvCxnSpPr/>
          <p:nvPr/>
        </p:nvCxnSpPr>
        <p:spPr>
          <a:xfrm>
            <a:off x="381000" y="990600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168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Хорт хавдрын өвчлөл, нас баралт</a:t>
            </a:r>
            <a:b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2007-2016 он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hart 1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1" y="14478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Хорт хавдрын бүтэц, зонхилох байрлалаар, 2016 он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hart 1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867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Хөгцөрч </a:t>
            </a:r>
            <a:r>
              <a:rPr lang="mn-MN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муудсан, хугацаа дууссан, </a:t>
            </a:r>
            <a:r>
              <a:rPr lang="mn-MN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хадгалалт, тээвэрлэлтийн горим </a:t>
            </a:r>
            <a:r>
              <a:rPr lang="mn-MN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алдагдсан, шарсан, хайрсан бүтээгдэхүүн байнга хэрэглэх, улаан мах түлхүү хэрэглэх </a:t>
            </a:r>
            <a:r>
              <a:rPr lang="mn-MN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ньхавдрын эрсдлийг </a:t>
            </a:r>
            <a:r>
              <a:rPr lang="mn-MN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нэмэгдүүлнэ.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0935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mn-MN" sz="2800" b="1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Arial" pitchFamily="34" charset="0"/>
              </a:rPr>
              <a:t>Элэгний хорт хавдар Монгол улсад</a:t>
            </a:r>
            <a:endParaRPr lang="en-US" sz="2800" dirty="0">
              <a:solidFill>
                <a:schemeClr val="bg1"/>
              </a:solidFill>
              <a:latin typeface="Gill Sans for Oriflame" panose="020B0502020104020203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4572000" cy="5791200"/>
          </a:xfrm>
        </p:spPr>
        <p:txBody>
          <a:bodyPr>
            <a:normAutofit/>
          </a:bodyPr>
          <a:lstStyle/>
          <a:p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Жилд </a:t>
            </a:r>
          </a:p>
          <a:p>
            <a:pPr lvl="1"/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1907  шинэ өвчлөл</a:t>
            </a:r>
          </a:p>
          <a:p>
            <a:pPr lvl="1"/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1405  нас баралт</a:t>
            </a:r>
          </a:p>
          <a:p>
            <a:pPr lvl="1">
              <a:buNone/>
            </a:pPr>
            <a:endParaRPr lang="mn-MN" sz="1800" dirty="0" smtClean="0">
              <a:latin typeface="Gill Sans for Oriflame" panose="020B0502020104020203" pitchFamily="34" charset="0"/>
              <a:cs typeface="Arial" pitchFamily="34" charset="0"/>
            </a:endParaRPr>
          </a:p>
          <a:p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100,000 хүн амд ногдох өвчлөл, нас баралтаар дэлхийд тэргүүлж байна.</a:t>
            </a:r>
          </a:p>
          <a:p>
            <a:pPr lvl="2"/>
            <a:r>
              <a:rPr lang="mn-MN" sz="1400" dirty="0" smtClean="0">
                <a:latin typeface="Gill Sans for Oriflame" panose="020B0502020104020203" pitchFamily="34" charset="0"/>
                <a:cs typeface="Arial" pitchFamily="34" charset="0"/>
              </a:rPr>
              <a:t>Дэлхийн дундажаас эрэгтэйд 6 дахин</a:t>
            </a:r>
          </a:p>
          <a:p>
            <a:pPr lvl="2"/>
            <a:r>
              <a:rPr lang="mn-MN" sz="1400" dirty="0" smtClean="0">
                <a:latin typeface="Gill Sans for Oriflame" panose="020B0502020104020203" pitchFamily="34" charset="0"/>
                <a:cs typeface="Arial" pitchFamily="34" charset="0"/>
              </a:rPr>
              <a:t>Эмэгтэйд 11 дахин өндөр өвчлөл бүртгэгдэж байна.</a:t>
            </a:r>
          </a:p>
          <a:p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Нийт хавдрын </a:t>
            </a:r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39,1хувийг </a:t>
            </a:r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эзэлж байна</a:t>
            </a:r>
          </a:p>
          <a:p>
            <a:endParaRPr lang="mn-MN" sz="1800" dirty="0" smtClean="0">
              <a:latin typeface="Gill Sans for Oriflame" panose="020B0502020104020203" pitchFamily="34" charset="0"/>
              <a:cs typeface="Arial" pitchFamily="34" charset="0"/>
            </a:endParaRPr>
          </a:p>
          <a:p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80 гаруй хувь хожуу үе шатандаа оношилогдож байна</a:t>
            </a:r>
          </a:p>
          <a:p>
            <a:pPr>
              <a:buNone/>
            </a:pPr>
            <a:endParaRPr lang="mn-MN" sz="1800" dirty="0" smtClean="0">
              <a:latin typeface="Gill Sans for Oriflame" panose="020B0502020104020203" pitchFamily="34" charset="0"/>
              <a:cs typeface="Arial" pitchFamily="34" charset="0"/>
            </a:endParaRPr>
          </a:p>
          <a:p>
            <a:r>
              <a:rPr lang="mn-MN" sz="1800" dirty="0" smtClean="0">
                <a:latin typeface="Gill Sans for Oriflame" panose="020B0502020104020203" pitchFamily="34" charset="0"/>
                <a:cs typeface="Arial" pitchFamily="34" charset="0"/>
              </a:rPr>
              <a:t>20 хүрэхгүй хувь оношилогдсоноос хойш 5 ба түүнээс дээш жил амьдарч байна. </a:t>
            </a:r>
          </a:p>
          <a:p>
            <a:endParaRPr lang="mn-MN" sz="1800" dirty="0" smtClean="0">
              <a:latin typeface="Gill Sans for Oriflame" panose="020B0502020104020203" pitchFamily="34" charset="0"/>
              <a:cs typeface="Arial" pitchFamily="34" charset="0"/>
            </a:endParaRPr>
          </a:p>
          <a:p>
            <a:endParaRPr lang="mn-MN" sz="1800" b="1" dirty="0" smtClean="0">
              <a:latin typeface="Gill Sans for Oriflame" panose="020B0502020104020203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381000" y="1295400"/>
          <a:ext cx="3962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8382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Элэгний хорт хавдрын өвчлөл, 100,000 хүн амд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1295400"/>
            <a:ext cx="3048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5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438</TotalTime>
  <Words>1446</Words>
  <Application>Microsoft Office PowerPoint</Application>
  <PresentationFormat>On-screen Show (4:3)</PresentationFormat>
  <Paragraphs>205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 Монгол хүний эрүүл мэнд-хүнсний аюулгүй байдал</vt:lpstr>
      <vt:lpstr>Хүнсний тухай хуулийн 3.1.2.</vt:lpstr>
      <vt:lpstr> ДЭМБ-ын Олон улсын Эрүүл мэндийн дүрэм (2005)-ийн хэрэгжилтийн үнэлгээ, 2017 оны 5 дугаар сар</vt:lpstr>
      <vt:lpstr>ХҮНСНИЙ АЮУЛГҮЙ БАЙДАЛ:   хэрэгжилт хангалттай (3) </vt:lpstr>
      <vt:lpstr>Хүн амын өвчлөлийн тэргүүлэх 5 шалтгаан,  10000 хүн амд</vt:lpstr>
      <vt:lpstr>Нас баралтын тэргүүлэх 5 шалтгаан,  10000 хүн амд, 2004-2015 он</vt:lpstr>
      <vt:lpstr>Хорт хавдрын өвчлөл, нас баралт  2007-2016 он</vt:lpstr>
      <vt:lpstr>Хорт хавдрын бүтэц, зонхилох байрлалаар, 2016 он</vt:lpstr>
      <vt:lpstr>Элэгний хорт хавдар Монгол улсад</vt:lpstr>
      <vt:lpstr> Хүнсний аюулгүй байдлын хууль эрх зүйн орчин</vt:lpstr>
      <vt:lpstr>  ХАБ-ын  гол хуульд тусгагдсан ЭМЯ-ны хэрэгжүүлэх заалтууд </vt:lpstr>
      <vt:lpstr>    Боловсруулсан гол журам, зааврууд </vt:lpstr>
      <vt:lpstr> ХАБ: судалгаа, шинжилгээ</vt:lpstr>
      <vt:lpstr>Slide 14</vt:lpstr>
      <vt:lpstr>Улсын хэмжээнд 2011-2017 оны эхний 6 сард бүртгэгдсэн  хоолны хордлогот халдвар </vt:lpstr>
      <vt:lpstr>ХАБ-ын ОУ-ын хамтын үйл  ажиллагаанд МУ-ын оролцоог нэмэгдүүлэх</vt:lpstr>
      <vt:lpstr>Сургалт,  мэдээлэл, сурталчилгаа </vt:lpstr>
      <vt:lpstr> Салбар хоорондын хамтын ажиллагаа </vt:lpstr>
      <vt:lpstr> Цаашид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хүний эрүүл мэнд-хүнсний аюулгүй байдал</dc:title>
  <dc:creator>Бямбатогтох</dc:creator>
  <cp:lastModifiedBy>Бямбатогтох</cp:lastModifiedBy>
  <cp:revision>51</cp:revision>
  <dcterms:created xsi:type="dcterms:W3CDTF">2017-09-11T02:22:34Z</dcterms:created>
  <dcterms:modified xsi:type="dcterms:W3CDTF">2017-09-11T10:40:35Z</dcterms:modified>
</cp:coreProperties>
</file>